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316" r:id="rId2"/>
    <p:sldId id="318" r:id="rId3"/>
    <p:sldId id="291" r:id="rId4"/>
    <p:sldId id="315" r:id="rId5"/>
    <p:sldId id="294" r:id="rId6"/>
    <p:sldId id="320" r:id="rId7"/>
    <p:sldId id="285" r:id="rId8"/>
    <p:sldId id="329" r:id="rId9"/>
    <p:sldId id="287" r:id="rId10"/>
    <p:sldId id="328" r:id="rId11"/>
    <p:sldId id="297" r:id="rId12"/>
    <p:sldId id="323" r:id="rId13"/>
    <p:sldId id="330" r:id="rId14"/>
    <p:sldId id="332" r:id="rId15"/>
    <p:sldId id="326" r:id="rId16"/>
  </p:sldIdLst>
  <p:sldSz cx="9251950" cy="5889625"/>
  <p:notesSz cx="6858000" cy="9144000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55">
          <p15:clr>
            <a:srgbClr val="A4A3A4"/>
          </p15:clr>
        </p15:guide>
        <p15:guide id="2" pos="291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4871"/>
    <a:srgbClr val="116798"/>
    <a:srgbClr val="9E9496"/>
    <a:srgbClr val="3F3B3F"/>
    <a:srgbClr val="800000"/>
    <a:srgbClr val="870B14"/>
    <a:srgbClr val="3F3B3E"/>
    <a:srgbClr val="95B3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588"/>
    <p:restoredTop sz="93730"/>
  </p:normalViewPr>
  <p:slideViewPr>
    <p:cSldViewPr>
      <p:cViewPr varScale="1">
        <p:scale>
          <a:sx n="121" d="100"/>
          <a:sy n="121" d="100"/>
        </p:scale>
        <p:origin x="1794" y="108"/>
      </p:cViewPr>
      <p:guideLst>
        <p:guide orient="horz" pos="1855"/>
        <p:guide pos="291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34E1F697-6BFD-4DE4-8968-1A6931DF8122}" type="datetime1">
              <a:rPr lang="es-CL"/>
              <a:pPr>
                <a:defRPr/>
              </a:pPr>
              <a:t>23-09-2024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807D30EE-1373-450C-92DD-8C9F64D502D3}" type="slidenum">
              <a:rPr lang="es-CL" altLang="es-CL"/>
              <a:pPr>
                <a:defRPr/>
              </a:pPr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40797521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5CB0E67C-8981-4C1A-AA74-508464386099}" type="datetime1">
              <a:rPr lang="es-CL"/>
              <a:pPr>
                <a:defRPr/>
              </a:pPr>
              <a:t>23-09-2024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736600" y="685800"/>
            <a:ext cx="53848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CL" noProof="0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  <a:endParaRPr lang="es-CL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AF00A3C5-2CBB-423F-AEF9-3FCED0782638}" type="slidenum">
              <a:rPr lang="es-CL" altLang="es-CL"/>
              <a:pPr>
                <a:defRPr/>
              </a:pPr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5052077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CL" altLang="es-CL">
              <a:ea typeface="ＭＳ Ｐゴシック" panose="020B0600070205080204" pitchFamily="34" charset="-128"/>
            </a:endParaRPr>
          </a:p>
        </p:txBody>
      </p:sp>
      <p:sp>
        <p:nvSpPr>
          <p:cNvPr id="512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BF398F4-982D-4385-856D-11E1F4C644FA}" type="slidenum">
              <a:rPr lang="es-CL" altLang="es-CL" sz="1200" smtClean="0"/>
              <a:pPr/>
              <a:t>1</a:t>
            </a:fld>
            <a:endParaRPr lang="es-CL" altLang="es-CL" sz="1200"/>
          </a:p>
        </p:txBody>
      </p:sp>
    </p:spTree>
    <p:extLst>
      <p:ext uri="{BB962C8B-B14F-4D97-AF65-F5344CB8AC3E}">
        <p14:creationId xmlns:p14="http://schemas.microsoft.com/office/powerpoint/2010/main" val="25811578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CL" altLang="es-CL" dirty="0">
              <a:ea typeface="ＭＳ Ｐゴシック" panose="020B0600070205080204" pitchFamily="34" charset="-128"/>
            </a:endParaRPr>
          </a:p>
        </p:txBody>
      </p:sp>
      <p:sp>
        <p:nvSpPr>
          <p:cNvPr id="2560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68244D6-DE0D-4745-98EC-8AA2A0D726D3}" type="slidenum">
              <a:rPr lang="es-CL" altLang="es-CL" sz="1200" smtClean="0"/>
              <a:pPr/>
              <a:t>10</a:t>
            </a:fld>
            <a:endParaRPr lang="es-CL" altLang="es-CL" sz="1200"/>
          </a:p>
        </p:txBody>
      </p:sp>
    </p:spTree>
    <p:extLst>
      <p:ext uri="{BB962C8B-B14F-4D97-AF65-F5344CB8AC3E}">
        <p14:creationId xmlns:p14="http://schemas.microsoft.com/office/powerpoint/2010/main" val="23669829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CL" altLang="es-CL">
              <a:ea typeface="ＭＳ Ｐゴシック" panose="020B0600070205080204" pitchFamily="34" charset="-128"/>
            </a:endParaRPr>
          </a:p>
        </p:txBody>
      </p:sp>
      <p:sp>
        <p:nvSpPr>
          <p:cNvPr id="2765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777C7CD-1F78-44E5-845A-5A8C14077ED7}" type="slidenum">
              <a:rPr lang="es-CL" altLang="es-CL" sz="1200" smtClean="0"/>
              <a:pPr/>
              <a:t>11</a:t>
            </a:fld>
            <a:endParaRPr lang="es-CL" altLang="es-CL" sz="1200"/>
          </a:p>
        </p:txBody>
      </p:sp>
    </p:spTree>
    <p:extLst>
      <p:ext uri="{BB962C8B-B14F-4D97-AF65-F5344CB8AC3E}">
        <p14:creationId xmlns:p14="http://schemas.microsoft.com/office/powerpoint/2010/main" val="37125672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CL" altLang="es-CL">
              <a:ea typeface="ＭＳ Ｐゴシック" panose="020B0600070205080204" pitchFamily="34" charset="-128"/>
            </a:endParaRPr>
          </a:p>
        </p:txBody>
      </p:sp>
      <p:sp>
        <p:nvSpPr>
          <p:cNvPr id="3174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69BB858-32E4-4989-8136-609097F1AF88}" type="slidenum">
              <a:rPr lang="es-CL" altLang="es-CL" sz="1200" smtClean="0"/>
              <a:pPr/>
              <a:t>12</a:t>
            </a:fld>
            <a:endParaRPr lang="es-CL" altLang="es-CL" sz="1200"/>
          </a:p>
        </p:txBody>
      </p:sp>
    </p:spTree>
    <p:extLst>
      <p:ext uri="{BB962C8B-B14F-4D97-AF65-F5344CB8AC3E}">
        <p14:creationId xmlns:p14="http://schemas.microsoft.com/office/powerpoint/2010/main" val="31835083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CL" altLang="es-CL">
              <a:ea typeface="ＭＳ Ｐゴシック" panose="020B0600070205080204" pitchFamily="34" charset="-128"/>
            </a:endParaRPr>
          </a:p>
        </p:txBody>
      </p:sp>
      <p:sp>
        <p:nvSpPr>
          <p:cNvPr id="3174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69BB858-32E4-4989-8136-609097F1AF88}" type="slidenum">
              <a:rPr lang="es-CL" altLang="es-CL" sz="1200" smtClean="0"/>
              <a:pPr/>
              <a:t>13</a:t>
            </a:fld>
            <a:endParaRPr lang="es-CL" altLang="es-CL" sz="1200"/>
          </a:p>
        </p:txBody>
      </p:sp>
    </p:spTree>
    <p:extLst>
      <p:ext uri="{BB962C8B-B14F-4D97-AF65-F5344CB8AC3E}">
        <p14:creationId xmlns:p14="http://schemas.microsoft.com/office/powerpoint/2010/main" val="19290646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CL" altLang="es-CL">
              <a:ea typeface="ＭＳ Ｐゴシック" panose="020B0600070205080204" pitchFamily="34" charset="-128"/>
            </a:endParaRPr>
          </a:p>
        </p:txBody>
      </p:sp>
      <p:sp>
        <p:nvSpPr>
          <p:cNvPr id="3174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69BB858-32E4-4989-8136-609097F1AF88}" type="slidenum">
              <a:rPr lang="es-CL" altLang="es-CL" sz="1200" smtClean="0"/>
              <a:pPr/>
              <a:t>14</a:t>
            </a:fld>
            <a:endParaRPr lang="es-CL" altLang="es-CL" sz="1200"/>
          </a:p>
        </p:txBody>
      </p:sp>
    </p:spTree>
    <p:extLst>
      <p:ext uri="{BB962C8B-B14F-4D97-AF65-F5344CB8AC3E}">
        <p14:creationId xmlns:p14="http://schemas.microsoft.com/office/powerpoint/2010/main" val="38825015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CL" altLang="es-CL">
              <a:ea typeface="ＭＳ Ｐゴシック" panose="020B0600070205080204" pitchFamily="34" charset="-128"/>
            </a:endParaRPr>
          </a:p>
        </p:txBody>
      </p:sp>
      <p:sp>
        <p:nvSpPr>
          <p:cNvPr id="5837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B1E520D4-8ABB-4E24-9E71-313631A15942}" type="slidenum">
              <a:rPr lang="es-CL" altLang="es-CL" sz="1200" smtClean="0"/>
              <a:pPr/>
              <a:t>15</a:t>
            </a:fld>
            <a:endParaRPr lang="es-CL" altLang="es-CL" sz="1200"/>
          </a:p>
        </p:txBody>
      </p:sp>
    </p:spTree>
    <p:extLst>
      <p:ext uri="{BB962C8B-B14F-4D97-AF65-F5344CB8AC3E}">
        <p14:creationId xmlns:p14="http://schemas.microsoft.com/office/powerpoint/2010/main" val="28679567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CL" altLang="es-CL">
              <a:ea typeface="ＭＳ Ｐゴシック" panose="020B0600070205080204" pitchFamily="34" charset="-128"/>
            </a:endParaRPr>
          </a:p>
        </p:txBody>
      </p:sp>
      <p:sp>
        <p:nvSpPr>
          <p:cNvPr id="717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9EC89DD-0A4C-45C9-BA3E-86C0BD7C284A}" type="slidenum">
              <a:rPr lang="es-CL" altLang="es-CL" sz="1200" smtClean="0"/>
              <a:pPr/>
              <a:t>2</a:t>
            </a:fld>
            <a:endParaRPr lang="es-CL" altLang="es-CL" sz="1200"/>
          </a:p>
        </p:txBody>
      </p:sp>
    </p:spTree>
    <p:extLst>
      <p:ext uri="{BB962C8B-B14F-4D97-AF65-F5344CB8AC3E}">
        <p14:creationId xmlns:p14="http://schemas.microsoft.com/office/powerpoint/2010/main" val="19399729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CL" altLang="es-CL" dirty="0">
              <a:ea typeface="ＭＳ Ｐゴシック" panose="020B0600070205080204" pitchFamily="34" charset="-128"/>
            </a:endParaRPr>
          </a:p>
        </p:txBody>
      </p:sp>
      <p:sp>
        <p:nvSpPr>
          <p:cNvPr id="922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AEF6ADA-A4BF-4D98-A4AD-872FF6768F7D}" type="slidenum">
              <a:rPr lang="es-CL" altLang="es-CL" sz="1200" smtClean="0"/>
              <a:pPr/>
              <a:t>3</a:t>
            </a:fld>
            <a:endParaRPr lang="es-CL" altLang="es-CL" sz="1200"/>
          </a:p>
        </p:txBody>
      </p:sp>
    </p:spTree>
    <p:extLst>
      <p:ext uri="{BB962C8B-B14F-4D97-AF65-F5344CB8AC3E}">
        <p14:creationId xmlns:p14="http://schemas.microsoft.com/office/powerpoint/2010/main" val="21920673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CL" altLang="es-CL">
              <a:ea typeface="ＭＳ Ｐゴシック" panose="020B0600070205080204" pitchFamily="34" charset="-128"/>
            </a:endParaRPr>
          </a:p>
        </p:txBody>
      </p:sp>
      <p:sp>
        <p:nvSpPr>
          <p:cNvPr id="1126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49F008D-7B34-4438-B33A-10A6891E4D7D}" type="slidenum">
              <a:rPr lang="es-CL" altLang="es-CL" sz="1200" smtClean="0"/>
              <a:pPr/>
              <a:t>4</a:t>
            </a:fld>
            <a:endParaRPr lang="es-CL" altLang="es-CL" sz="1200"/>
          </a:p>
        </p:txBody>
      </p:sp>
    </p:spTree>
    <p:extLst>
      <p:ext uri="{BB962C8B-B14F-4D97-AF65-F5344CB8AC3E}">
        <p14:creationId xmlns:p14="http://schemas.microsoft.com/office/powerpoint/2010/main" val="14552520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CL" altLang="es-CL">
              <a:ea typeface="ＭＳ Ｐゴシック" panose="020B0600070205080204" pitchFamily="34" charset="-128"/>
            </a:endParaRPr>
          </a:p>
        </p:txBody>
      </p:sp>
      <p:sp>
        <p:nvSpPr>
          <p:cNvPr id="1536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A13EEF7-9486-46F2-A0D2-899722831549}" type="slidenum">
              <a:rPr lang="es-CL" altLang="es-CL" sz="1200" smtClean="0"/>
              <a:pPr/>
              <a:t>5</a:t>
            </a:fld>
            <a:endParaRPr lang="es-CL" altLang="es-CL" sz="1200"/>
          </a:p>
        </p:txBody>
      </p:sp>
    </p:spTree>
    <p:extLst>
      <p:ext uri="{BB962C8B-B14F-4D97-AF65-F5344CB8AC3E}">
        <p14:creationId xmlns:p14="http://schemas.microsoft.com/office/powerpoint/2010/main" val="18887689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CL" altLang="es-CL">
              <a:ea typeface="ＭＳ Ｐゴシック" panose="020B0600070205080204" pitchFamily="34" charset="-128"/>
            </a:endParaRPr>
          </a:p>
        </p:txBody>
      </p:sp>
      <p:sp>
        <p:nvSpPr>
          <p:cNvPr id="1741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5239BF70-A563-43B2-A4A7-BDC60032B3E0}" type="slidenum">
              <a:rPr lang="es-CL" altLang="es-CL" sz="1200" smtClean="0"/>
              <a:pPr/>
              <a:t>6</a:t>
            </a:fld>
            <a:endParaRPr lang="es-CL" altLang="es-CL" sz="1200"/>
          </a:p>
        </p:txBody>
      </p:sp>
    </p:spTree>
    <p:extLst>
      <p:ext uri="{BB962C8B-B14F-4D97-AF65-F5344CB8AC3E}">
        <p14:creationId xmlns:p14="http://schemas.microsoft.com/office/powerpoint/2010/main" val="28961814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CL" altLang="es-CL" dirty="0">
              <a:ea typeface="ＭＳ Ｐゴシック" panose="020B0600070205080204" pitchFamily="34" charset="-128"/>
            </a:endParaRPr>
          </a:p>
        </p:txBody>
      </p:sp>
      <p:sp>
        <p:nvSpPr>
          <p:cNvPr id="1946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F56A0C4-9E92-42A4-A258-F429102889C6}" type="slidenum">
              <a:rPr lang="es-CL" altLang="es-CL" sz="1200" smtClean="0"/>
              <a:pPr/>
              <a:t>7</a:t>
            </a:fld>
            <a:endParaRPr lang="es-CL" altLang="es-CL" sz="1200"/>
          </a:p>
        </p:txBody>
      </p:sp>
    </p:spTree>
    <p:extLst>
      <p:ext uri="{BB962C8B-B14F-4D97-AF65-F5344CB8AC3E}">
        <p14:creationId xmlns:p14="http://schemas.microsoft.com/office/powerpoint/2010/main" val="646032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CL" altLang="es-CL" dirty="0">
              <a:ea typeface="ＭＳ Ｐゴシック" panose="020B0600070205080204" pitchFamily="34" charset="-128"/>
            </a:endParaRPr>
          </a:p>
        </p:txBody>
      </p:sp>
      <p:sp>
        <p:nvSpPr>
          <p:cNvPr id="1946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F56A0C4-9E92-42A4-A258-F429102889C6}" type="slidenum">
              <a:rPr lang="es-CL" altLang="es-CL" sz="1200" smtClean="0"/>
              <a:pPr/>
              <a:t>8</a:t>
            </a:fld>
            <a:endParaRPr lang="es-CL" altLang="es-CL" sz="1200"/>
          </a:p>
        </p:txBody>
      </p:sp>
    </p:spTree>
    <p:extLst>
      <p:ext uri="{BB962C8B-B14F-4D97-AF65-F5344CB8AC3E}">
        <p14:creationId xmlns:p14="http://schemas.microsoft.com/office/powerpoint/2010/main" val="40255780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CL" altLang="es-CL" dirty="0">
              <a:ea typeface="ＭＳ Ｐゴシック" panose="020B0600070205080204" pitchFamily="34" charset="-128"/>
            </a:endParaRPr>
          </a:p>
        </p:txBody>
      </p:sp>
      <p:sp>
        <p:nvSpPr>
          <p:cNvPr id="2150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1900A8E-7827-42BA-BACF-FDB298777960}" type="slidenum">
              <a:rPr lang="es-CL" altLang="es-CL" sz="1200" smtClean="0"/>
              <a:pPr/>
              <a:t>9</a:t>
            </a:fld>
            <a:endParaRPr lang="es-CL" altLang="es-CL" sz="1200"/>
          </a:p>
        </p:txBody>
      </p:sp>
    </p:spTree>
    <p:extLst>
      <p:ext uri="{BB962C8B-B14F-4D97-AF65-F5344CB8AC3E}">
        <p14:creationId xmlns:p14="http://schemas.microsoft.com/office/powerpoint/2010/main" val="3685997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93896" y="1829602"/>
            <a:ext cx="7864158" cy="126245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87794" y="3337454"/>
            <a:ext cx="6476365" cy="150512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A507AE-1B05-47DE-98AE-307C06B932C3}" type="datetime1">
              <a:rPr lang="es-ES"/>
              <a:pPr>
                <a:defRPr/>
              </a:pPr>
              <a:t>23/09/2024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90E0E3-2956-47E7-BD37-C9BF34ADD9A0}" type="slidenum">
              <a:rPr lang="es-CL" altLang="es-CL"/>
              <a:pPr>
                <a:defRPr/>
              </a:pPr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2244824648"/>
      </p:ext>
    </p:extLst>
  </p:cSld>
  <p:clrMapOvr>
    <a:masterClrMapping/>
  </p:clrMapOvr>
  <p:transition>
    <p:pull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F3A586-189D-490E-865B-C14537841784}" type="datetime1">
              <a:rPr lang="es-ES"/>
              <a:pPr>
                <a:defRPr/>
              </a:pPr>
              <a:t>23/09/2024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4980A9-EAF0-4256-A365-6DA02884244D}" type="slidenum">
              <a:rPr lang="es-CL" altLang="es-CL"/>
              <a:pPr>
                <a:defRPr/>
              </a:pPr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222903833"/>
      </p:ext>
    </p:extLst>
  </p:cSld>
  <p:clrMapOvr>
    <a:masterClrMapping/>
  </p:clrMapOvr>
  <p:transition>
    <p:pull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87977" y="203138"/>
            <a:ext cx="2105783" cy="431496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67417" y="203138"/>
            <a:ext cx="6166360" cy="431496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9EF8C6-0959-4BFC-9954-E3D08CBCE9C4}" type="datetime1">
              <a:rPr lang="es-ES"/>
              <a:pPr>
                <a:defRPr/>
              </a:pPr>
              <a:t>23/09/2024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19F8C2-638E-4788-87FB-45EF2CC2B6E3}" type="slidenum">
              <a:rPr lang="es-CL" altLang="es-CL"/>
              <a:pPr>
                <a:defRPr/>
              </a:pPr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4288601245"/>
      </p:ext>
    </p:extLst>
  </p:cSld>
  <p:clrMapOvr>
    <a:masterClrMapping/>
  </p:clrMapOvr>
  <p:transition>
    <p:pull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CD694-F533-4624-98FE-4F76BA445AF3}" type="datetime1">
              <a:rPr lang="es-ES"/>
              <a:pPr>
                <a:defRPr/>
              </a:pPr>
              <a:t>23/09/2024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D141D9-B149-400E-909B-0ED071D4426D}" type="slidenum">
              <a:rPr lang="es-CL" altLang="es-CL"/>
              <a:pPr>
                <a:defRPr/>
              </a:pPr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1377212926"/>
      </p:ext>
    </p:extLst>
  </p:cSld>
  <p:clrMapOvr>
    <a:masterClrMapping/>
  </p:clrMapOvr>
  <p:transition>
    <p:pull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30840" y="3784631"/>
            <a:ext cx="7864158" cy="116974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30840" y="2496276"/>
            <a:ext cx="7864158" cy="128835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F551C3-A5AE-49D5-B45C-56FE01398BFC}" type="datetime1">
              <a:rPr lang="es-ES"/>
              <a:pPr>
                <a:defRPr/>
              </a:pPr>
              <a:t>23/09/2024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7F60F9-1DB8-4960-8A10-22DFFE5E3ACD}" type="slidenum">
              <a:rPr lang="es-CL" altLang="es-CL"/>
              <a:pPr>
                <a:defRPr/>
              </a:pPr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2416700756"/>
      </p:ext>
    </p:extLst>
  </p:cSld>
  <p:clrMapOvr>
    <a:masterClrMapping/>
  </p:clrMapOvr>
  <p:transition>
    <p:pull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67418" y="1180652"/>
            <a:ext cx="4136071" cy="333745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757687" y="1180652"/>
            <a:ext cx="4136072" cy="333745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1FDDD4-06F4-422C-96AC-439ECCB54AA4}" type="datetime1">
              <a:rPr lang="es-ES"/>
              <a:pPr>
                <a:defRPr/>
              </a:pPr>
              <a:t>23/09/2024</a:t>
            </a:fld>
            <a:endParaRPr lang="es-CL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8D28F2-30EF-4495-AD56-F5FF107C71B8}" type="slidenum">
              <a:rPr lang="es-CL" altLang="es-CL"/>
              <a:pPr>
                <a:defRPr/>
              </a:pPr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308172926"/>
      </p:ext>
    </p:extLst>
  </p:cSld>
  <p:clrMapOvr>
    <a:masterClrMapping/>
  </p:clrMapOvr>
  <p:transition>
    <p:pull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2599" y="235858"/>
            <a:ext cx="8326755" cy="981604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62597" y="1318349"/>
            <a:ext cx="4087885" cy="5494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2597" y="1867774"/>
            <a:ext cx="4087885" cy="3393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99864" y="1318349"/>
            <a:ext cx="4089490" cy="5494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99864" y="1867774"/>
            <a:ext cx="4089490" cy="3393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61285A-DC89-48E1-99A1-F34D104AE128}" type="datetime1">
              <a:rPr lang="es-ES"/>
              <a:pPr>
                <a:defRPr/>
              </a:pPr>
              <a:t>23/09/2024</a:t>
            </a:fld>
            <a:endParaRPr lang="es-CL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7378FF-BD13-42DA-A240-B55FA9D34557}" type="slidenum">
              <a:rPr lang="es-CL" altLang="es-CL"/>
              <a:pPr>
                <a:defRPr/>
              </a:pPr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4264750235"/>
      </p:ext>
    </p:extLst>
  </p:cSld>
  <p:clrMapOvr>
    <a:masterClrMapping/>
  </p:clrMapOvr>
  <p:transition>
    <p:pull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1C6CE1-FC17-4D56-BBFF-787C9C69CCAC}" type="datetime1">
              <a:rPr lang="es-ES"/>
              <a:pPr>
                <a:defRPr/>
              </a:pPr>
              <a:t>23/09/2024</a:t>
            </a:fld>
            <a:endParaRPr lang="es-CL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B13133-E17D-4FE1-A628-F5F0D2B93AE8}" type="slidenum">
              <a:rPr lang="es-CL" altLang="es-CL"/>
              <a:pPr>
                <a:defRPr/>
              </a:pPr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2341332597"/>
      </p:ext>
    </p:extLst>
  </p:cSld>
  <p:clrMapOvr>
    <a:masterClrMapping/>
  </p:clrMapOvr>
  <p:transition>
    <p:pull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FFD531-AF57-404E-B849-9F7BF79E539D}" type="datetime1">
              <a:rPr lang="es-ES"/>
              <a:pPr>
                <a:defRPr/>
              </a:pPr>
              <a:t>23/09/2024</a:t>
            </a:fld>
            <a:endParaRPr lang="es-CL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6BC041-B2CA-4BAB-8827-F71A3177CE2A}" type="slidenum">
              <a:rPr lang="es-CL" altLang="es-CL"/>
              <a:pPr>
                <a:defRPr/>
              </a:pPr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865912119"/>
      </p:ext>
    </p:extLst>
  </p:cSld>
  <p:clrMapOvr>
    <a:masterClrMapping/>
  </p:clrMapOvr>
  <p:transition>
    <p:pull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2599" y="234494"/>
            <a:ext cx="3043828" cy="99796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617255" y="234496"/>
            <a:ext cx="5172097" cy="502663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62599" y="1232459"/>
            <a:ext cx="3043828" cy="402866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D8289A-3982-409C-8303-E5CD9027183A}" type="datetime1">
              <a:rPr lang="es-ES"/>
              <a:pPr>
                <a:defRPr/>
              </a:pPr>
              <a:t>23/09/2024</a:t>
            </a:fld>
            <a:endParaRPr lang="es-CL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BAB9A8-B384-45D3-ADAB-3CC1CC529B7F}" type="slidenum">
              <a:rPr lang="es-CL" altLang="es-CL"/>
              <a:pPr>
                <a:defRPr/>
              </a:pPr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4002917481"/>
      </p:ext>
    </p:extLst>
  </p:cSld>
  <p:clrMapOvr>
    <a:masterClrMapping/>
  </p:clrMapOvr>
  <p:transition>
    <p:pull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813447" y="4122739"/>
            <a:ext cx="5551170" cy="48671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813447" y="526250"/>
            <a:ext cx="5551170" cy="35337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L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813447" y="4609451"/>
            <a:ext cx="5551170" cy="6912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91D072-4E37-4C63-875F-CACA8F947EAC}" type="datetime1">
              <a:rPr lang="es-ES"/>
              <a:pPr>
                <a:defRPr/>
              </a:pPr>
              <a:t>23/09/2024</a:t>
            </a:fld>
            <a:endParaRPr lang="es-CL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688EA7-584A-4500-865E-612C3F9CE138}" type="slidenum">
              <a:rPr lang="es-CL" altLang="es-CL"/>
              <a:pPr>
                <a:defRPr/>
              </a:pPr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3351505326"/>
      </p:ext>
    </p:extLst>
  </p:cSld>
  <p:clrMapOvr>
    <a:masterClrMapping/>
  </p:clrMapOvr>
  <p:transition>
    <p:pull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51950" cy="5627401"/>
          </a:xfrm>
          <a:prstGeom prst="rect">
            <a:avLst/>
          </a:prstGeom>
        </p:spPr>
      </p:pic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61963" y="236538"/>
            <a:ext cx="832802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_tradnl"/>
              <a:t>Haga clic para modificar el estilo de título del patrón</a:t>
            </a:r>
            <a:endParaRPr lang="es-CL" altLang="es-ES_tradnl"/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61963" y="1374775"/>
            <a:ext cx="8328025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_tradnl"/>
              <a:t>Haga clic para modificar el estilo de texto del patrón</a:t>
            </a:r>
          </a:p>
          <a:p>
            <a:pPr lvl="1"/>
            <a:r>
              <a:rPr lang="es-ES" altLang="es-ES_tradnl"/>
              <a:t>Segundo nivel</a:t>
            </a:r>
          </a:p>
          <a:p>
            <a:pPr lvl="2"/>
            <a:r>
              <a:rPr lang="es-ES" altLang="es-ES_tradnl"/>
              <a:t>Tercer nivel</a:t>
            </a:r>
          </a:p>
          <a:p>
            <a:pPr lvl="3"/>
            <a:r>
              <a:rPr lang="es-ES" altLang="es-ES_tradnl"/>
              <a:t>Cuarto nivel</a:t>
            </a:r>
          </a:p>
          <a:p>
            <a:pPr lvl="4"/>
            <a:r>
              <a:rPr lang="es-ES" altLang="es-ES_tradnl"/>
              <a:t>Quinto nivel</a:t>
            </a:r>
            <a:endParaRPr lang="es-CL" alt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61963" y="5459413"/>
            <a:ext cx="2159000" cy="3127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FFEA7617-C555-47F0-BDDA-D8DA82F6F060}" type="datetime1">
              <a:rPr lang="es-ES"/>
              <a:pPr>
                <a:defRPr/>
              </a:pPr>
              <a:t>23/09/2024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60713" y="5459413"/>
            <a:ext cx="2930525" cy="3127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630988" y="5459413"/>
            <a:ext cx="2159000" cy="3127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9B6BCEE2-6BCC-4DE6-AA77-97E31EFAD8DA}" type="slidenum">
              <a:rPr lang="es-CL" altLang="es-CL"/>
              <a:pPr>
                <a:defRPr/>
              </a:pPr>
              <a:t>‹Nº›</a:t>
            </a:fld>
            <a:endParaRPr lang="es-CL" alt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pull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Imagen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407" b="37244"/>
          <a:stretch>
            <a:fillRect/>
          </a:stretch>
        </p:blipFill>
        <p:spPr bwMode="auto">
          <a:xfrm>
            <a:off x="125475" y="5389696"/>
            <a:ext cx="1764196" cy="499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CuadroTexto 4"/>
          <p:cNvSpPr txBox="1">
            <a:spLocks noChangeArrowheads="1"/>
          </p:cNvSpPr>
          <p:nvPr/>
        </p:nvSpPr>
        <p:spPr bwMode="auto">
          <a:xfrm>
            <a:off x="0" y="1946275"/>
            <a:ext cx="9251950" cy="1754326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defRPr/>
            </a:pPr>
            <a:r>
              <a:rPr lang="es-ES_tradnl" altLang="es-ES_tradnl" sz="5400" b="1" dirty="0">
                <a:solidFill>
                  <a:schemeClr val="bg1"/>
                </a:solidFill>
                <a:latin typeface="+mj-lt"/>
              </a:rPr>
              <a:t>CONVENIO MARCO </a:t>
            </a:r>
          </a:p>
          <a:p>
            <a:pPr algn="ctr">
              <a:defRPr/>
            </a:pPr>
            <a:r>
              <a:rPr lang="es-ES_tradnl" altLang="es-ES_tradnl" sz="5400" b="1" dirty="0">
                <a:solidFill>
                  <a:schemeClr val="bg1"/>
                </a:solidFill>
                <a:latin typeface="+mj-lt"/>
              </a:rPr>
              <a:t>2024-2025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4"/>
          <p:cNvSpPr/>
          <p:nvPr/>
        </p:nvSpPr>
        <p:spPr>
          <a:xfrm>
            <a:off x="0" y="318766"/>
            <a:ext cx="9251950" cy="6191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_tradnl">
              <a:solidFill>
                <a:srgbClr val="FFFFFF"/>
              </a:solidFill>
              <a:ea typeface="ＭＳ Ｐゴシック" pitchFamily="34" charset="-128"/>
            </a:endParaRPr>
          </a:p>
        </p:txBody>
      </p:sp>
      <p:pic>
        <p:nvPicPr>
          <p:cNvPr id="24590" name="Imagen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333" b="39841"/>
          <a:stretch>
            <a:fillRect/>
          </a:stretch>
        </p:blipFill>
        <p:spPr bwMode="auto">
          <a:xfrm>
            <a:off x="161925" y="5392738"/>
            <a:ext cx="16652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4 CuadroTexto"/>
          <p:cNvSpPr txBox="1">
            <a:spLocks noChangeArrowheads="1"/>
          </p:cNvSpPr>
          <p:nvPr/>
        </p:nvSpPr>
        <p:spPr bwMode="auto">
          <a:xfrm>
            <a:off x="-120405" y="1684672"/>
            <a:ext cx="9483725" cy="462721"/>
          </a:xfrm>
          <a:prstGeom prst="rect">
            <a:avLst/>
          </a:prstGeom>
          <a:noFill/>
          <a:ln>
            <a:noFill/>
          </a:ln>
        </p:spPr>
        <p:txBody>
          <a:bodyPr wrap="square" lIns="92486" tIns="46243" rIns="92486" bIns="46243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buFont typeface="Arial" charset="0"/>
              <a:buNone/>
              <a:defRPr/>
            </a:pPr>
            <a:r>
              <a:rPr lang="es-ES" sz="2400" b="1" dirty="0">
                <a:solidFill>
                  <a:schemeClr val="bg1"/>
                </a:solidFill>
                <a:latin typeface="Calibri" pitchFamily="34" charset="0"/>
              </a:rPr>
              <a:t>Solicitud de Reembolsos por Aplicación (App y www.bcivida.cl)</a:t>
            </a:r>
          </a:p>
        </p:txBody>
      </p:sp>
      <p:sp>
        <p:nvSpPr>
          <p:cNvPr id="11" name="4 CuadroTexto"/>
          <p:cNvSpPr txBox="1">
            <a:spLocks noChangeArrowheads="1"/>
          </p:cNvSpPr>
          <p:nvPr/>
        </p:nvSpPr>
        <p:spPr bwMode="auto">
          <a:xfrm>
            <a:off x="-4517" y="-42854"/>
            <a:ext cx="9251950" cy="308833"/>
          </a:xfrm>
          <a:prstGeom prst="rect">
            <a:avLst/>
          </a:prstGeom>
          <a:noFill/>
          <a:ln>
            <a:noFill/>
          </a:ln>
        </p:spPr>
        <p:txBody>
          <a:bodyPr lIns="92486" tIns="46243" rIns="92486" bIns="46243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s-ES" altLang="es-CL" sz="1400" b="1" dirty="0">
                <a:solidFill>
                  <a:schemeClr val="bg1"/>
                </a:solidFill>
              </a:rPr>
              <a:t>Seguro Complementario de Salud y Catastrófico / POL 320220141</a:t>
            </a: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427" y="2239278"/>
            <a:ext cx="8496944" cy="3038760"/>
          </a:xfrm>
          <a:prstGeom prst="rect">
            <a:avLst/>
          </a:prstGeom>
        </p:spPr>
      </p:pic>
      <p:sp>
        <p:nvSpPr>
          <p:cNvPr id="2" name="Rectángulo redondeado 1"/>
          <p:cNvSpPr/>
          <p:nvPr/>
        </p:nvSpPr>
        <p:spPr>
          <a:xfrm>
            <a:off x="372985" y="2262092"/>
            <a:ext cx="8496944" cy="3015946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6" name="9 CuadroTexto"/>
          <p:cNvSpPr txBox="1"/>
          <p:nvPr/>
        </p:nvSpPr>
        <p:spPr>
          <a:xfrm>
            <a:off x="701539" y="2980816"/>
            <a:ext cx="7704856" cy="2123658"/>
          </a:xfrm>
          <a:prstGeom prst="rect">
            <a:avLst/>
          </a:prstGeom>
          <a:noFill/>
          <a:ln w="25400" cap="rnd" cmpd="tri">
            <a:noFill/>
            <a:prstDash val="solid"/>
          </a:ln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es-CL" altLang="es-CL" sz="1600" b="1" dirty="0">
                <a:solidFill>
                  <a:schemeClr val="bg1"/>
                </a:solidFill>
                <a:latin typeface="+mn-lt"/>
              </a:rPr>
              <a:t>Para realizar un reembolso debes utilizar la aplicación móvil (</a:t>
            </a:r>
            <a:r>
              <a:rPr lang="es-ES" altLang="es-CL" sz="1600" b="1" dirty="0">
                <a:solidFill>
                  <a:schemeClr val="bg1"/>
                </a:solidFill>
                <a:latin typeface="+mn-lt"/>
              </a:rPr>
              <a:t>IPhone y Android)</a:t>
            </a:r>
            <a:r>
              <a:rPr lang="es-CL" altLang="es-CL" sz="1600" b="1" dirty="0">
                <a:solidFill>
                  <a:schemeClr val="bg1"/>
                </a:solidFill>
                <a:latin typeface="+mn-lt"/>
              </a:rPr>
              <a:t>, que permite solicitar el reembolso de “Gastos Médicos”, en forma segura, no se necesita formulario para solicitar el reembolso.</a:t>
            </a:r>
          </a:p>
          <a:p>
            <a:pPr algn="just">
              <a:defRPr/>
            </a:pPr>
            <a:endParaRPr lang="es-CL" altLang="es-CL" sz="1600" b="1" dirty="0">
              <a:solidFill>
                <a:schemeClr val="bg1"/>
              </a:solidFill>
              <a:latin typeface="+mn-lt"/>
            </a:endParaRPr>
          </a:p>
          <a:p>
            <a:pPr marL="90488" indent="-90488" algn="just">
              <a:defRPr/>
            </a:pPr>
            <a:r>
              <a:rPr lang="es-CL" altLang="es-CL" sz="1600" b="1" dirty="0">
                <a:solidFill>
                  <a:schemeClr val="bg1"/>
                </a:solidFill>
                <a:latin typeface="+mn-lt"/>
              </a:rPr>
              <a:t>      Para esto debes:</a:t>
            </a:r>
          </a:p>
          <a:p>
            <a:pPr marL="90488" indent="-90488" algn="just">
              <a:defRPr/>
            </a:pPr>
            <a:r>
              <a:rPr lang="es-CL" altLang="es-CL" sz="1600" b="1" dirty="0">
                <a:solidFill>
                  <a:schemeClr val="bg1"/>
                </a:solidFill>
                <a:latin typeface="+mn-lt"/>
              </a:rPr>
              <a:t>		Instalar la aplicación en tu celular</a:t>
            </a:r>
          </a:p>
          <a:p>
            <a:pPr marL="90488" indent="-90488" algn="just">
              <a:defRPr/>
            </a:pPr>
            <a:r>
              <a:rPr lang="es-CL" altLang="es-CL" sz="1600" b="1" dirty="0">
                <a:solidFill>
                  <a:schemeClr val="bg1"/>
                </a:solidFill>
                <a:latin typeface="+mn-lt"/>
              </a:rPr>
              <a:t>		Ingresar RUT y registrarse</a:t>
            </a:r>
          </a:p>
          <a:p>
            <a:pPr marL="285750" indent="-285750" algn="just">
              <a:defRPr/>
            </a:pPr>
            <a:endParaRPr lang="es-CL" altLang="es-CL" sz="20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83576771"/>
      </p:ext>
    </p:extLst>
  </p:cSld>
  <p:clrMapOvr>
    <a:masterClrMapping/>
  </p:clrMapOvr>
  <p:transition spd="slow">
    <p:randomBar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ángulo 4"/>
          <p:cNvSpPr/>
          <p:nvPr/>
        </p:nvSpPr>
        <p:spPr>
          <a:xfrm>
            <a:off x="5307" y="326450"/>
            <a:ext cx="9251950" cy="6191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_tradnl">
              <a:solidFill>
                <a:srgbClr val="FFFFFF"/>
              </a:solidFill>
              <a:ea typeface="ＭＳ Ｐゴシック" pitchFamily="34" charset="-128"/>
            </a:endParaRPr>
          </a:p>
        </p:txBody>
      </p:sp>
      <p:grpSp>
        <p:nvGrpSpPr>
          <p:cNvPr id="2" name="Grupo 1"/>
          <p:cNvGrpSpPr/>
          <p:nvPr/>
        </p:nvGrpSpPr>
        <p:grpSpPr>
          <a:xfrm>
            <a:off x="545307" y="1735210"/>
            <a:ext cx="8241528" cy="1004021"/>
            <a:chOff x="545307" y="1735210"/>
            <a:chExt cx="8241528" cy="1004021"/>
          </a:xfrm>
        </p:grpSpPr>
        <p:sp>
          <p:nvSpPr>
            <p:cNvPr id="35" name="34 Rectángulo"/>
            <p:cNvSpPr/>
            <p:nvPr/>
          </p:nvSpPr>
          <p:spPr>
            <a:xfrm>
              <a:off x="565502" y="1735210"/>
              <a:ext cx="8221333" cy="3429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CL"/>
            </a:p>
          </p:txBody>
        </p:sp>
        <p:sp>
          <p:nvSpPr>
            <p:cNvPr id="19" name="10 Rectángulo redondeado"/>
            <p:cNvSpPr/>
            <p:nvPr/>
          </p:nvSpPr>
          <p:spPr>
            <a:xfrm>
              <a:off x="545307" y="1735210"/>
              <a:ext cx="8207375" cy="1004021"/>
            </a:xfrm>
            <a:prstGeom prst="roundRect">
              <a:avLst>
                <a:gd name="adj" fmla="val 7129"/>
              </a:avLst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CL" sz="1800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20" name="Rectángulo 19"/>
            <p:cNvSpPr/>
            <p:nvPr/>
          </p:nvSpPr>
          <p:spPr>
            <a:xfrm>
              <a:off x="659851" y="2105720"/>
              <a:ext cx="7923213" cy="52322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285750" indent="-285750" algn="just" eaLnBrk="1" hangingPunct="1">
                <a:buFont typeface="Arial" panose="020B0604020202020204" pitchFamily="34" charset="0"/>
                <a:buChar char="•"/>
                <a:defRPr/>
              </a:pPr>
              <a:r>
                <a:rPr lang="es-ES" sz="1400" b="1" dirty="0">
                  <a:solidFill>
                    <a:schemeClr val="bg1"/>
                  </a:solidFill>
                  <a:latin typeface="+mj-lt"/>
                </a:rPr>
                <a:t>Receta original, </a:t>
              </a:r>
              <a:r>
                <a:rPr lang="es-ES" sz="1400" dirty="0">
                  <a:solidFill>
                    <a:schemeClr val="bg1"/>
                  </a:solidFill>
                  <a:latin typeface="+mj-lt"/>
                </a:rPr>
                <a:t>con nombre del paciente, medicamento, fecha y timbre del médico.</a:t>
              </a:r>
              <a:endParaRPr lang="es-ES" sz="1400" b="1" u="sng" dirty="0">
                <a:solidFill>
                  <a:schemeClr val="bg1"/>
                </a:solidFill>
                <a:latin typeface="+mj-lt"/>
              </a:endParaRPr>
            </a:p>
            <a:p>
              <a:pPr marL="285750" indent="-285750" algn="just" eaLnBrk="1" hangingPunct="1">
                <a:buFont typeface="Arial" panose="020B0604020202020204" pitchFamily="34" charset="0"/>
                <a:buChar char="•"/>
                <a:defRPr/>
              </a:pPr>
              <a:r>
                <a:rPr lang="es-ES" sz="1400" b="1" dirty="0">
                  <a:solidFill>
                    <a:schemeClr val="bg1"/>
                  </a:solidFill>
                  <a:latin typeface="+mj-lt"/>
                </a:rPr>
                <a:t>Boleta original, </a:t>
              </a:r>
              <a:r>
                <a:rPr lang="es-ES" sz="1400" dirty="0">
                  <a:solidFill>
                    <a:schemeClr val="bg1"/>
                  </a:solidFill>
                  <a:latin typeface="+mj-lt"/>
                </a:rPr>
                <a:t>con el desglose de medicamentos (nombre y valor en $) y timbre de la farmacia.</a:t>
              </a:r>
            </a:p>
          </p:txBody>
        </p:sp>
      </p:grpSp>
      <p:sp>
        <p:nvSpPr>
          <p:cNvPr id="26646" name="31 Rectángulo"/>
          <p:cNvSpPr>
            <a:spLocks noChangeArrowheads="1"/>
          </p:cNvSpPr>
          <p:nvPr/>
        </p:nvSpPr>
        <p:spPr bwMode="auto">
          <a:xfrm>
            <a:off x="523075" y="1678060"/>
            <a:ext cx="8215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_trad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Para Medicamentos:</a:t>
            </a:r>
            <a:endParaRPr lang="es-ES" altLang="es-ES_tradnl" sz="2000" b="1" u="sng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6648" name="Imagen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333" b="39841"/>
          <a:stretch>
            <a:fillRect/>
          </a:stretch>
        </p:blipFill>
        <p:spPr bwMode="auto">
          <a:xfrm>
            <a:off x="161925" y="5392738"/>
            <a:ext cx="16652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4 CuadroTexto"/>
          <p:cNvSpPr txBox="1">
            <a:spLocks noChangeArrowheads="1"/>
          </p:cNvSpPr>
          <p:nvPr/>
        </p:nvSpPr>
        <p:spPr bwMode="auto">
          <a:xfrm>
            <a:off x="-4517" y="-42854"/>
            <a:ext cx="9251950" cy="308833"/>
          </a:xfrm>
          <a:prstGeom prst="rect">
            <a:avLst/>
          </a:prstGeom>
          <a:noFill/>
          <a:ln>
            <a:noFill/>
          </a:ln>
        </p:spPr>
        <p:txBody>
          <a:bodyPr lIns="92486" tIns="46243" rIns="92486" bIns="46243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s-ES" altLang="es-CL" sz="1400" b="1" dirty="0">
                <a:solidFill>
                  <a:schemeClr val="bg1"/>
                </a:solidFill>
              </a:rPr>
              <a:t>Seguro Complementario de Salud y Catastrófico / POL 320220141</a:t>
            </a:r>
          </a:p>
        </p:txBody>
      </p:sp>
      <p:pic>
        <p:nvPicPr>
          <p:cNvPr id="36" name="Imagen 3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930" y="3367808"/>
            <a:ext cx="8207375" cy="1341200"/>
          </a:xfrm>
          <a:prstGeom prst="rect">
            <a:avLst/>
          </a:prstGeom>
        </p:spPr>
      </p:pic>
      <p:grpSp>
        <p:nvGrpSpPr>
          <p:cNvPr id="3" name="Grupo 2"/>
          <p:cNvGrpSpPr/>
          <p:nvPr/>
        </p:nvGrpSpPr>
        <p:grpSpPr>
          <a:xfrm>
            <a:off x="480854" y="3269727"/>
            <a:ext cx="8241528" cy="1439281"/>
            <a:chOff x="515008" y="2932288"/>
            <a:chExt cx="8241528" cy="2157102"/>
          </a:xfrm>
        </p:grpSpPr>
        <p:sp>
          <p:nvSpPr>
            <p:cNvPr id="32" name="34 Rectángulo"/>
            <p:cNvSpPr/>
            <p:nvPr/>
          </p:nvSpPr>
          <p:spPr>
            <a:xfrm>
              <a:off x="535203" y="2932288"/>
              <a:ext cx="8221333" cy="43552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/>
              <a:r>
                <a:rPr lang="es-ES" altLang="es-ES_tradnl" sz="20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Para Medicamentos con indicación a permanencia:</a:t>
              </a:r>
              <a:endParaRPr lang="es-ES" altLang="es-ES_tradnl" sz="2000" b="1" u="sng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3" name="10 Rectángulo redondeado"/>
            <p:cNvSpPr/>
            <p:nvPr/>
          </p:nvSpPr>
          <p:spPr>
            <a:xfrm>
              <a:off x="515008" y="2932288"/>
              <a:ext cx="8207375" cy="2157102"/>
            </a:xfrm>
            <a:prstGeom prst="roundRect">
              <a:avLst>
                <a:gd name="adj" fmla="val 7129"/>
              </a:avLst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CL" sz="1800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34" name="Rectángulo 33"/>
            <p:cNvSpPr/>
            <p:nvPr/>
          </p:nvSpPr>
          <p:spPr>
            <a:xfrm>
              <a:off x="684262" y="3422204"/>
              <a:ext cx="7923213" cy="126055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285750" indent="-285750" algn="just">
                <a:buFont typeface="Arial" panose="020B0604020202020204" pitchFamily="34" charset="0"/>
                <a:buChar char="•"/>
                <a:defRPr/>
              </a:pPr>
              <a:r>
                <a:rPr lang="es-ES" altLang="es-ES_tradnl" sz="1400" dirty="0">
                  <a:solidFill>
                    <a:schemeClr val="bg1"/>
                  </a:solidFill>
                  <a:latin typeface="+mn-lt"/>
                  <a:ea typeface="ＭＳ Ｐゴシック" charset="-128"/>
                </a:rPr>
                <a:t>Para efectuar el cobro de medicamentos permanentes, debe ingresar la receta médica original, con la boleta original. </a:t>
              </a:r>
            </a:p>
            <a:p>
              <a:pPr marL="285750" indent="-285750" algn="just">
                <a:buFont typeface="Arial" panose="020B0604020202020204" pitchFamily="34" charset="0"/>
                <a:buChar char="•"/>
                <a:defRPr/>
              </a:pPr>
              <a:r>
                <a:rPr lang="es-ES" altLang="es-ES_tradnl" sz="1400" dirty="0">
                  <a:solidFill>
                    <a:schemeClr val="bg1"/>
                  </a:solidFill>
                  <a:latin typeface="+mn-lt"/>
                  <a:ea typeface="ＭＳ Ｐゴシック" charset="-128"/>
                </a:rPr>
                <a:t>Las recetas médicas a permanencia tienen una duración de 6 meses, desde la fecha de emisión. Al cabo de este plazo debe enviar una nueva receta médica.</a:t>
              </a:r>
              <a:r>
                <a:rPr lang="es-ES" altLang="es-ES_tradnl" sz="1400" u="sng" dirty="0">
                  <a:solidFill>
                    <a:schemeClr val="bg1"/>
                  </a:solidFill>
                  <a:latin typeface="+mn-lt"/>
                  <a:ea typeface="ＭＳ Ｐゴシック" charset="-128"/>
                </a:rPr>
                <a:t> </a:t>
              </a:r>
              <a:endParaRPr lang="es-CL" altLang="es-ES_tradnl" sz="1400" dirty="0">
                <a:solidFill>
                  <a:schemeClr val="bg1"/>
                </a:solidFill>
                <a:latin typeface="+mn-lt"/>
                <a:ea typeface="ＭＳ Ｐゴシック" charset="-128"/>
              </a:endParaRPr>
            </a:p>
          </p:txBody>
        </p:sp>
      </p:grpSp>
    </p:spTree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4"/>
          <p:cNvSpPr/>
          <p:nvPr/>
        </p:nvSpPr>
        <p:spPr>
          <a:xfrm>
            <a:off x="0" y="305744"/>
            <a:ext cx="9251950" cy="6191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_tradnl">
              <a:solidFill>
                <a:srgbClr val="FFFFFF"/>
              </a:solidFill>
              <a:ea typeface="ＭＳ Ｐゴシック" pitchFamily="34" charset="-128"/>
            </a:endParaRPr>
          </a:p>
        </p:txBody>
      </p:sp>
      <p:pic>
        <p:nvPicPr>
          <p:cNvPr id="30729" name="Imagen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333" b="39841"/>
          <a:stretch>
            <a:fillRect/>
          </a:stretch>
        </p:blipFill>
        <p:spPr bwMode="auto">
          <a:xfrm>
            <a:off x="161925" y="5392738"/>
            <a:ext cx="16652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4 CuadroTexto"/>
          <p:cNvSpPr txBox="1">
            <a:spLocks noChangeArrowheads="1"/>
          </p:cNvSpPr>
          <p:nvPr/>
        </p:nvSpPr>
        <p:spPr bwMode="auto">
          <a:xfrm>
            <a:off x="-4517" y="-42854"/>
            <a:ext cx="9251950" cy="308833"/>
          </a:xfrm>
          <a:prstGeom prst="rect">
            <a:avLst/>
          </a:prstGeom>
          <a:noFill/>
          <a:ln>
            <a:noFill/>
          </a:ln>
        </p:spPr>
        <p:txBody>
          <a:bodyPr lIns="92486" tIns="46243" rIns="92486" bIns="46243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s-ES" altLang="es-CL" sz="1400" b="1" dirty="0">
                <a:solidFill>
                  <a:schemeClr val="bg1"/>
                </a:solidFill>
              </a:rPr>
              <a:t>Seguro Complementario de Salud y Catastrófico / POL 320220141</a:t>
            </a: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531" y="1756680"/>
            <a:ext cx="8227568" cy="2448272"/>
          </a:xfrm>
          <a:prstGeom prst="rect">
            <a:avLst/>
          </a:prstGeom>
        </p:spPr>
      </p:pic>
      <p:sp>
        <p:nvSpPr>
          <p:cNvPr id="12" name="Rectángulo 11"/>
          <p:cNvSpPr/>
          <p:nvPr/>
        </p:nvSpPr>
        <p:spPr>
          <a:xfrm>
            <a:off x="798785" y="2296372"/>
            <a:ext cx="7923213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1" algn="just" eaLnBrk="1" hangingPunct="1">
              <a:buClr>
                <a:schemeClr val="tx2">
                  <a:lumMod val="50000"/>
                </a:schemeClr>
              </a:buClr>
              <a:buSzPct val="150000"/>
              <a:tabLst>
                <a:tab pos="173038" algn="l"/>
              </a:tabLst>
              <a:defRPr/>
            </a:pPr>
            <a:endParaRPr lang="es-ES" sz="1400" dirty="0">
              <a:solidFill>
                <a:schemeClr val="bg1"/>
              </a:solidFill>
              <a:latin typeface="Calibri" pitchFamily="34" charset="0"/>
            </a:endParaRPr>
          </a:p>
          <a:p>
            <a:pPr marL="285750" lvl="1" indent="-285750" algn="just" eaLnBrk="1" hangingPunct="1">
              <a:buClr>
                <a:schemeClr val="tx2">
                  <a:lumMod val="50000"/>
                </a:schemeClr>
              </a:buClr>
              <a:buSzPct val="150000"/>
              <a:buFont typeface="Arial" panose="020B0604020202020204" pitchFamily="34" charset="0"/>
              <a:buChar char="•"/>
              <a:tabLst>
                <a:tab pos="173038" algn="l"/>
              </a:tabLst>
              <a:defRPr/>
            </a:pPr>
            <a:r>
              <a:rPr lang="es-ES" sz="1400" dirty="0">
                <a:solidFill>
                  <a:schemeClr val="bg1"/>
                </a:solidFill>
                <a:latin typeface="Calibri" pitchFamily="34" charset="0"/>
              </a:rPr>
              <a:t>Medicamentos con finalidad solo preventiva, homeopatía, vitaminas, vacunas.</a:t>
            </a:r>
          </a:p>
          <a:p>
            <a:pPr marL="285750" indent="-285750" algn="just" eaLnBrk="1" hangingPunct="1">
              <a:buClr>
                <a:schemeClr val="tx2">
                  <a:lumMod val="50000"/>
                </a:schemeClr>
              </a:buClr>
              <a:buSzPct val="150000"/>
              <a:buFont typeface="Arial" panose="020B0604020202020204" pitchFamily="34" charset="0"/>
              <a:buChar char="•"/>
              <a:tabLst>
                <a:tab pos="173038" algn="l"/>
              </a:tabLst>
              <a:defRPr/>
            </a:pPr>
            <a:r>
              <a:rPr lang="es-ES" sz="1400" dirty="0">
                <a:solidFill>
                  <a:schemeClr val="bg1"/>
                </a:solidFill>
                <a:latin typeface="Calibri" pitchFamily="34" charset="0"/>
              </a:rPr>
              <a:t>Jabones y Champú especiales.</a:t>
            </a:r>
          </a:p>
          <a:p>
            <a:pPr marL="285750" indent="-285750" algn="just" eaLnBrk="1" hangingPunct="1">
              <a:buClr>
                <a:schemeClr val="tx2">
                  <a:lumMod val="50000"/>
                </a:schemeClr>
              </a:buClr>
              <a:buSzPct val="150000"/>
              <a:buFont typeface="Arial" panose="020B0604020202020204" pitchFamily="34" charset="0"/>
              <a:buChar char="•"/>
              <a:tabLst>
                <a:tab pos="173038" algn="l"/>
              </a:tabLst>
              <a:defRPr/>
            </a:pPr>
            <a:r>
              <a:rPr lang="es-ES" sz="1400" dirty="0">
                <a:solidFill>
                  <a:schemeClr val="bg1"/>
                </a:solidFill>
                <a:latin typeface="Calibri" pitchFamily="34" charset="0"/>
              </a:rPr>
              <a:t>Filtros, lociones solares y cremas faciales.</a:t>
            </a:r>
          </a:p>
          <a:p>
            <a:pPr marL="285750" indent="-285750" algn="just" eaLnBrk="1" hangingPunct="1">
              <a:buClr>
                <a:schemeClr val="tx2">
                  <a:lumMod val="50000"/>
                </a:schemeClr>
              </a:buClr>
              <a:buSzPct val="150000"/>
              <a:buFont typeface="Arial" panose="020B0604020202020204" pitchFamily="34" charset="0"/>
              <a:buChar char="•"/>
              <a:tabLst>
                <a:tab pos="173038" algn="l"/>
              </a:tabLst>
              <a:defRPr/>
            </a:pPr>
            <a:r>
              <a:rPr lang="es-ES" sz="1400" dirty="0">
                <a:solidFill>
                  <a:schemeClr val="bg1"/>
                </a:solidFill>
                <a:latin typeface="Calibri" pitchFamily="34" charset="0"/>
              </a:rPr>
              <a:t>Anticonceptivos.</a:t>
            </a:r>
          </a:p>
          <a:p>
            <a:pPr marL="285750" indent="-285750" algn="just" eaLnBrk="1" hangingPunct="1">
              <a:buClr>
                <a:schemeClr val="tx2">
                  <a:lumMod val="50000"/>
                </a:schemeClr>
              </a:buClr>
              <a:buSzPct val="150000"/>
              <a:buFont typeface="Arial" panose="020B0604020202020204" pitchFamily="34" charset="0"/>
              <a:buChar char="•"/>
              <a:tabLst>
                <a:tab pos="173038" algn="l"/>
              </a:tabLst>
              <a:defRPr/>
            </a:pPr>
            <a:r>
              <a:rPr lang="es-ES" sz="1400" dirty="0">
                <a:solidFill>
                  <a:schemeClr val="bg1"/>
                </a:solidFill>
                <a:latin typeface="Calibri" pitchFamily="34" charset="0"/>
              </a:rPr>
              <a:t>Alimentos o sustitutos alimenticios, aunque sean con fines terapéuticos.</a:t>
            </a:r>
          </a:p>
          <a:p>
            <a:pPr marL="285750" indent="-285750" algn="just" eaLnBrk="1" hangingPunct="1">
              <a:buClr>
                <a:schemeClr val="tx2">
                  <a:lumMod val="50000"/>
                </a:schemeClr>
              </a:buClr>
              <a:buSzPct val="150000"/>
              <a:buFont typeface="Arial" panose="020B0604020202020204" pitchFamily="34" charset="0"/>
              <a:buChar char="•"/>
              <a:tabLst>
                <a:tab pos="173038" algn="l"/>
              </a:tabLst>
              <a:defRPr/>
            </a:pPr>
            <a:r>
              <a:rPr lang="es-ES" sz="1400" dirty="0">
                <a:solidFill>
                  <a:schemeClr val="bg1"/>
                </a:solidFill>
                <a:latin typeface="Calibri" pitchFamily="34" charset="0"/>
              </a:rPr>
              <a:t>Insumos ambulatorios no asociados a cirugía ambulatoria.</a:t>
            </a:r>
          </a:p>
          <a:p>
            <a:pPr marL="285750" indent="-285750" algn="just" eaLnBrk="1" hangingPunct="1">
              <a:buClr>
                <a:schemeClr val="tx2">
                  <a:lumMod val="50000"/>
                </a:schemeClr>
              </a:buClr>
              <a:buSzPct val="150000"/>
              <a:buFont typeface="Arial" panose="020B0604020202020204" pitchFamily="34" charset="0"/>
              <a:buChar char="•"/>
              <a:tabLst>
                <a:tab pos="173038" algn="l"/>
              </a:tabLst>
              <a:defRPr/>
            </a:pPr>
            <a:r>
              <a:rPr lang="es-ES" sz="1400" dirty="0">
                <a:solidFill>
                  <a:schemeClr val="bg1"/>
                </a:solidFill>
                <a:latin typeface="Calibri" pitchFamily="34" charset="0"/>
              </a:rPr>
              <a:t>Tratamientos para adelgazar.</a:t>
            </a:r>
            <a:endParaRPr lang="es-ES" sz="1400" b="1" u="sng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0" name="34 Rectángulo"/>
          <p:cNvSpPr/>
          <p:nvPr/>
        </p:nvSpPr>
        <p:spPr>
          <a:xfrm>
            <a:off x="644307" y="1778330"/>
            <a:ext cx="8192599" cy="48906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r>
              <a:rPr lang="es-ES" altLang="es-ES_trad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Gastos de farmacia sin cobertura:</a:t>
            </a:r>
            <a:endParaRPr lang="es-ES" altLang="es-ES_tradnl" sz="2000" b="1" u="sng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1" name="10 Rectángulo redondeado"/>
          <p:cNvSpPr/>
          <p:nvPr/>
        </p:nvSpPr>
        <p:spPr>
          <a:xfrm>
            <a:off x="629531" y="1756680"/>
            <a:ext cx="8207375" cy="2448272"/>
          </a:xfrm>
          <a:prstGeom prst="roundRect">
            <a:avLst>
              <a:gd name="adj" fmla="val 7129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CL" sz="1800">
              <a:solidFill>
                <a:srgbClr val="FFFFFF"/>
              </a:solidFill>
              <a:ea typeface="ＭＳ Ｐゴシック" pitchFamily="34" charset="-128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4"/>
          <p:cNvSpPr/>
          <p:nvPr/>
        </p:nvSpPr>
        <p:spPr>
          <a:xfrm>
            <a:off x="0" y="305744"/>
            <a:ext cx="9251950" cy="6191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_tradnl">
              <a:solidFill>
                <a:srgbClr val="FFFFFF"/>
              </a:solidFill>
              <a:ea typeface="ＭＳ Ｐゴシック" pitchFamily="34" charset="-128"/>
            </a:endParaRPr>
          </a:p>
        </p:txBody>
      </p:sp>
      <p:pic>
        <p:nvPicPr>
          <p:cNvPr id="30729" name="Imagen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333" b="39841"/>
          <a:stretch>
            <a:fillRect/>
          </a:stretch>
        </p:blipFill>
        <p:spPr bwMode="auto">
          <a:xfrm>
            <a:off x="161925" y="5392738"/>
            <a:ext cx="16652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4 CuadroTexto"/>
          <p:cNvSpPr txBox="1">
            <a:spLocks noChangeArrowheads="1"/>
          </p:cNvSpPr>
          <p:nvPr/>
        </p:nvSpPr>
        <p:spPr bwMode="auto">
          <a:xfrm>
            <a:off x="-4517" y="-42854"/>
            <a:ext cx="9251950" cy="308833"/>
          </a:xfrm>
          <a:prstGeom prst="rect">
            <a:avLst/>
          </a:prstGeom>
          <a:noFill/>
          <a:ln>
            <a:noFill/>
          </a:ln>
        </p:spPr>
        <p:txBody>
          <a:bodyPr lIns="92486" tIns="46243" rIns="92486" bIns="46243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s-ES" altLang="es-CL" sz="1400" b="1" dirty="0">
                <a:solidFill>
                  <a:schemeClr val="bg1"/>
                </a:solidFill>
              </a:rPr>
              <a:t>Seguro Complementario de Salud y Catastrófico / POL 320220141</a:t>
            </a: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527" y="2140471"/>
            <a:ext cx="8227568" cy="2354147"/>
          </a:xfrm>
          <a:prstGeom prst="rect">
            <a:avLst/>
          </a:prstGeom>
        </p:spPr>
      </p:pic>
      <p:grpSp>
        <p:nvGrpSpPr>
          <p:cNvPr id="3" name="Grupo 2"/>
          <p:cNvGrpSpPr/>
          <p:nvPr/>
        </p:nvGrpSpPr>
        <p:grpSpPr>
          <a:xfrm>
            <a:off x="611343" y="2046346"/>
            <a:ext cx="8209813" cy="2448272"/>
            <a:chOff x="629531" y="1756680"/>
            <a:chExt cx="8209813" cy="2448272"/>
          </a:xfrm>
        </p:grpSpPr>
        <p:grpSp>
          <p:nvGrpSpPr>
            <p:cNvPr id="2" name="Grupo 1"/>
            <p:cNvGrpSpPr/>
            <p:nvPr/>
          </p:nvGrpSpPr>
          <p:grpSpPr>
            <a:xfrm>
              <a:off x="646745" y="1756680"/>
              <a:ext cx="8192599" cy="2341476"/>
              <a:chOff x="644307" y="1770778"/>
              <a:chExt cx="8192599" cy="2341476"/>
            </a:xfrm>
          </p:grpSpPr>
          <p:sp>
            <p:nvSpPr>
              <p:cNvPr id="12" name="Rectángulo 11"/>
              <p:cNvSpPr/>
              <p:nvPr/>
            </p:nvSpPr>
            <p:spPr>
              <a:xfrm>
                <a:off x="798785" y="2296372"/>
                <a:ext cx="7923213" cy="1815882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endParaRPr lang="es-ES" sz="1400" dirty="0">
                  <a:solidFill>
                    <a:schemeClr val="bg1"/>
                  </a:solidFill>
                </a:endParaRPr>
              </a:p>
              <a:p>
                <a:r>
                  <a:rPr lang="es-ES" sz="1400" dirty="0">
                    <a:solidFill>
                      <a:schemeClr val="bg1"/>
                    </a:solidFill>
                  </a:rPr>
                  <a:t>Condición de liquidación para todos los ítems del plan ya sea Ambulatorio y/o Hospitalario se exige que la institución previsional reembolse igual o sobre 50% del monto total cobrado (Valor Total Prestación), si el monto es menor a este, la Compañía siempre considerará el 50% del monto total cobrado (Valor Total Prestación) y sobre ese monto aplicará el porcentaje del plan de beneficios. Se exceptúan, medicamentos ambulatorios, óptica, atención psicológica y psiquiatría, Obesidad Mórbida, deducible por prestaciones Auge (CAEC o GES) y Cirugías PAD. </a:t>
                </a:r>
              </a:p>
              <a:p>
                <a:pPr marL="0" lvl="1" algn="just" eaLnBrk="1" hangingPunct="1">
                  <a:buClr>
                    <a:schemeClr val="tx2">
                      <a:lumMod val="50000"/>
                    </a:schemeClr>
                  </a:buClr>
                  <a:buSzPct val="150000"/>
                  <a:tabLst>
                    <a:tab pos="173038" algn="l"/>
                  </a:tabLst>
                  <a:defRPr/>
                </a:pPr>
                <a:endParaRPr lang="es-ES" sz="1400" dirty="0">
                  <a:solidFill>
                    <a:schemeClr val="bg1"/>
                  </a:solidFill>
                  <a:latin typeface="Calibri" pitchFamily="34" charset="0"/>
                </a:endParaRPr>
              </a:p>
            </p:txBody>
          </p:sp>
          <p:sp>
            <p:nvSpPr>
              <p:cNvPr id="10" name="34 Rectángulo"/>
              <p:cNvSpPr/>
              <p:nvPr/>
            </p:nvSpPr>
            <p:spPr>
              <a:xfrm>
                <a:off x="644307" y="1770778"/>
                <a:ext cx="8192599" cy="489065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r>
                  <a:rPr lang="es-ES" sz="2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Bonificación mínima del sistema previsional salud (BMI Isapre): </a:t>
                </a:r>
                <a:endParaRPr lang="es-E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1" name="10 Rectángulo redondeado"/>
            <p:cNvSpPr/>
            <p:nvPr/>
          </p:nvSpPr>
          <p:spPr>
            <a:xfrm>
              <a:off x="629531" y="1756680"/>
              <a:ext cx="8207375" cy="2448272"/>
            </a:xfrm>
            <a:prstGeom prst="roundRect">
              <a:avLst>
                <a:gd name="adj" fmla="val 7129"/>
              </a:avLst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CL" sz="1800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07527483"/>
      </p:ext>
    </p:extLst>
  </p:cSld>
  <p:clrMapOvr>
    <a:masterClrMapping/>
  </p:clrMapOvr>
  <p:transition spd="slow">
    <p:randomBar dir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4"/>
          <p:cNvSpPr/>
          <p:nvPr/>
        </p:nvSpPr>
        <p:spPr>
          <a:xfrm>
            <a:off x="0" y="305744"/>
            <a:ext cx="9251950" cy="6191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_tradnl">
              <a:solidFill>
                <a:srgbClr val="FFFFFF"/>
              </a:solidFill>
              <a:ea typeface="ＭＳ Ｐゴシック" pitchFamily="34" charset="-128"/>
            </a:endParaRPr>
          </a:p>
        </p:txBody>
      </p:sp>
      <p:pic>
        <p:nvPicPr>
          <p:cNvPr id="30729" name="Imagen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333" b="39841"/>
          <a:stretch>
            <a:fillRect/>
          </a:stretch>
        </p:blipFill>
        <p:spPr bwMode="auto">
          <a:xfrm>
            <a:off x="161925" y="5392738"/>
            <a:ext cx="16652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4 CuadroTexto"/>
          <p:cNvSpPr txBox="1">
            <a:spLocks noChangeArrowheads="1"/>
          </p:cNvSpPr>
          <p:nvPr/>
        </p:nvSpPr>
        <p:spPr bwMode="auto">
          <a:xfrm>
            <a:off x="-4517" y="-42854"/>
            <a:ext cx="9251950" cy="308833"/>
          </a:xfrm>
          <a:prstGeom prst="rect">
            <a:avLst/>
          </a:prstGeom>
          <a:noFill/>
          <a:ln>
            <a:noFill/>
          </a:ln>
        </p:spPr>
        <p:txBody>
          <a:bodyPr lIns="92486" tIns="46243" rIns="92486" bIns="46243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s-ES" altLang="es-CL" sz="1400" b="1" dirty="0">
                <a:solidFill>
                  <a:schemeClr val="bg1"/>
                </a:solidFill>
              </a:rPr>
              <a:t>Seguro Complementario de Salud y Catastrófico / POL 320220141</a:t>
            </a: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527" y="2140471"/>
            <a:ext cx="8227568" cy="2354147"/>
          </a:xfrm>
          <a:prstGeom prst="rect">
            <a:avLst/>
          </a:prstGeom>
        </p:spPr>
      </p:pic>
      <p:grpSp>
        <p:nvGrpSpPr>
          <p:cNvPr id="3" name="Grupo 2"/>
          <p:cNvGrpSpPr/>
          <p:nvPr/>
        </p:nvGrpSpPr>
        <p:grpSpPr>
          <a:xfrm>
            <a:off x="611343" y="2046346"/>
            <a:ext cx="8209813" cy="2448272"/>
            <a:chOff x="629531" y="1756680"/>
            <a:chExt cx="8209813" cy="2448272"/>
          </a:xfrm>
        </p:grpSpPr>
        <p:grpSp>
          <p:nvGrpSpPr>
            <p:cNvPr id="2" name="Grupo 1"/>
            <p:cNvGrpSpPr/>
            <p:nvPr/>
          </p:nvGrpSpPr>
          <p:grpSpPr>
            <a:xfrm>
              <a:off x="646745" y="1756680"/>
              <a:ext cx="8192599" cy="2341476"/>
              <a:chOff x="644307" y="1770778"/>
              <a:chExt cx="8192599" cy="2341476"/>
            </a:xfrm>
          </p:grpSpPr>
          <p:sp>
            <p:nvSpPr>
              <p:cNvPr id="12" name="Rectángulo 11"/>
              <p:cNvSpPr/>
              <p:nvPr/>
            </p:nvSpPr>
            <p:spPr>
              <a:xfrm>
                <a:off x="798785" y="2296372"/>
                <a:ext cx="7923213" cy="1815882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endParaRPr lang="es-ES" sz="1400" dirty="0"/>
              </a:p>
              <a:p>
                <a:r>
                  <a:rPr lang="es-ES" sz="1400" dirty="0">
                    <a:solidFill>
                      <a:schemeClr val="bg1"/>
                    </a:solidFill>
                  </a:rPr>
                  <a:t>Condición de liquidación para todos los ítems del plan ya sea Ambulatorio y/o Hospitalario se exige que la institución previsional reembolse igual o sobre 40% del monto total cobrado (Valor Total Prestación), si el monto es menor a este, la Compañía siempre considerará el 60% del monto total cobrado (Valor Total Prestación) y sobre ese monto aplicará el porcentaje del plan de beneficios. Se exceptúan, medicamentos ambulatorios, óptica, atención psicológica y psiquiatría, Obesidad Mórbida, deducible por prestaciones Auge (CAEC o GES) y Cirugías PAD. </a:t>
                </a:r>
              </a:p>
              <a:p>
                <a:pPr marL="0" lvl="1" algn="just" eaLnBrk="1" hangingPunct="1">
                  <a:buClr>
                    <a:schemeClr val="tx2">
                      <a:lumMod val="50000"/>
                    </a:schemeClr>
                  </a:buClr>
                  <a:buSzPct val="150000"/>
                  <a:tabLst>
                    <a:tab pos="173038" algn="l"/>
                  </a:tabLst>
                  <a:defRPr/>
                </a:pPr>
                <a:endParaRPr lang="es-ES" sz="1400" dirty="0">
                  <a:solidFill>
                    <a:schemeClr val="bg1"/>
                  </a:solidFill>
                  <a:latin typeface="Calibri" pitchFamily="34" charset="0"/>
                </a:endParaRPr>
              </a:p>
            </p:txBody>
          </p:sp>
          <p:sp>
            <p:nvSpPr>
              <p:cNvPr id="10" name="34 Rectángulo"/>
              <p:cNvSpPr/>
              <p:nvPr/>
            </p:nvSpPr>
            <p:spPr>
              <a:xfrm>
                <a:off x="644307" y="1770778"/>
                <a:ext cx="8192599" cy="489065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r>
                  <a:rPr lang="es-ES" sz="2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Bonificación mínima del sistema previsional salud (BMI Fonasa): </a:t>
                </a:r>
                <a:endParaRPr lang="es-E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1" name="10 Rectángulo redondeado"/>
            <p:cNvSpPr/>
            <p:nvPr/>
          </p:nvSpPr>
          <p:spPr>
            <a:xfrm>
              <a:off x="629531" y="1756680"/>
              <a:ext cx="8207375" cy="2448272"/>
            </a:xfrm>
            <a:prstGeom prst="roundRect">
              <a:avLst>
                <a:gd name="adj" fmla="val 7129"/>
              </a:avLst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CL" sz="1800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7471265"/>
      </p:ext>
    </p:extLst>
  </p:cSld>
  <p:clrMapOvr>
    <a:masterClrMapping/>
  </p:clrMapOvr>
  <p:transition spd="slow">
    <p:randomBar dir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0" y="3297238"/>
            <a:ext cx="9251950" cy="116046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defRPr/>
            </a:pPr>
            <a:r>
              <a:rPr lang="es-ES" altLang="es-ES" sz="4452" b="1" dirty="0">
                <a:solidFill>
                  <a:schemeClr val="bg1"/>
                </a:solidFill>
              </a:rPr>
              <a:t>Fin</a:t>
            </a:r>
          </a:p>
        </p:txBody>
      </p:sp>
    </p:spTree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972933" y="1900696"/>
            <a:ext cx="730315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s-ES" sz="5400" b="1" dirty="0">
                <a:solidFill>
                  <a:schemeClr val="bg1"/>
                </a:solidFill>
                <a:latin typeface="Calibri" pitchFamily="34" charset="0"/>
              </a:rPr>
              <a:t>Seguro Colectivo de Vida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837" y="5399273"/>
            <a:ext cx="1728192" cy="4903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ángulo 4"/>
          <p:cNvSpPr/>
          <p:nvPr/>
        </p:nvSpPr>
        <p:spPr>
          <a:xfrm>
            <a:off x="8279" y="344456"/>
            <a:ext cx="9251950" cy="6191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_tradnl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16" name="4 CuadroTexto"/>
          <p:cNvSpPr txBox="1">
            <a:spLocks noChangeArrowheads="1"/>
          </p:cNvSpPr>
          <p:nvPr/>
        </p:nvSpPr>
        <p:spPr bwMode="auto">
          <a:xfrm>
            <a:off x="0" y="19569"/>
            <a:ext cx="9251950" cy="308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486" tIns="46243" rIns="92486" bIns="46243">
            <a:spAutoFit/>
          </a:bodyPr>
          <a:lstStyle/>
          <a:p>
            <a:pPr algn="r" eaLnBrk="1" hangingPunct="1">
              <a:defRPr/>
            </a:pPr>
            <a:r>
              <a:rPr lang="es-ES" sz="1400" b="1" dirty="0">
                <a:solidFill>
                  <a:schemeClr val="bg1"/>
                </a:solidFill>
                <a:latin typeface="Calibri" pitchFamily="34" charset="0"/>
                <a:ea typeface="+mn-ea"/>
              </a:rPr>
              <a:t>Seguro Colectivo de Vida / </a:t>
            </a:r>
            <a:r>
              <a:rPr lang="es-ES" sz="1400" b="1" dirty="0">
                <a:solidFill>
                  <a:schemeClr val="bg1"/>
                </a:solidFill>
                <a:latin typeface="Calibri" pitchFamily="34" charset="0"/>
              </a:rPr>
              <a:t>POL 220130565 </a:t>
            </a:r>
            <a:endParaRPr lang="es-ES" sz="1400" b="1" dirty="0">
              <a:solidFill>
                <a:schemeClr val="bg1"/>
              </a:solidFill>
              <a:latin typeface="Calibri" pitchFamily="34" charset="0"/>
              <a:ea typeface="+mn-ea"/>
            </a:endParaRPr>
          </a:p>
        </p:txBody>
      </p:sp>
      <p:pic>
        <p:nvPicPr>
          <p:cNvPr id="8221" name="Imagen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333" b="39841"/>
          <a:stretch>
            <a:fillRect/>
          </a:stretch>
        </p:blipFill>
        <p:spPr bwMode="auto">
          <a:xfrm>
            <a:off x="145481" y="5493388"/>
            <a:ext cx="16652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978125" y="4069645"/>
            <a:ext cx="759684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b="1" dirty="0">
                <a:solidFill>
                  <a:schemeClr val="bg1"/>
                </a:solidFill>
              </a:rPr>
              <a:t>Exclusiones:</a:t>
            </a:r>
            <a:r>
              <a:rPr lang="es-CL" sz="1400" dirty="0">
                <a:solidFill>
                  <a:schemeClr val="bg1"/>
                </a:solidFill>
              </a:rPr>
              <a:t> </a:t>
            </a:r>
          </a:p>
          <a:p>
            <a:endParaRPr lang="es-CL" sz="1400" dirty="0">
              <a:solidFill>
                <a:schemeClr val="bg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es-ES_tradnl" sz="1400" dirty="0">
                <a:solidFill>
                  <a:schemeClr val="bg1"/>
                </a:solidFill>
              </a:rPr>
              <a:t>Suicidio (durante el primer año de vigencia del asegurado en la póliza).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es-ES_tradnl" sz="1400" dirty="0">
                <a:solidFill>
                  <a:schemeClr val="bg1"/>
                </a:solidFill>
              </a:rPr>
              <a:t>Acto delictivo cometido (beneficiario en calidad de autor o cómplice).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es-CL" sz="1400" dirty="0">
                <a:solidFill>
                  <a:schemeClr val="bg1"/>
                </a:solidFill>
              </a:rPr>
              <a:t>Participación en una actividad o deporte riesgoso. </a:t>
            </a:r>
            <a:endParaRPr lang="es-CL" sz="1400" dirty="0"/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5635" y="1715987"/>
            <a:ext cx="6497960" cy="2195081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65635" y="1720675"/>
            <a:ext cx="6497960" cy="219508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4"/>
          <p:cNvSpPr/>
          <p:nvPr/>
        </p:nvSpPr>
        <p:spPr>
          <a:xfrm>
            <a:off x="0" y="340821"/>
            <a:ext cx="9251950" cy="6191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_tradnl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17" name="4 CuadroTexto"/>
          <p:cNvSpPr txBox="1">
            <a:spLocks noChangeArrowheads="1"/>
          </p:cNvSpPr>
          <p:nvPr/>
        </p:nvSpPr>
        <p:spPr bwMode="auto">
          <a:xfrm>
            <a:off x="0" y="-18530"/>
            <a:ext cx="9251950" cy="308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486" tIns="46243" rIns="92486" bIns="46243">
            <a:spAutoFit/>
          </a:bodyPr>
          <a:lstStyle/>
          <a:p>
            <a:pPr algn="r" eaLnBrk="1" hangingPunct="1">
              <a:defRPr/>
            </a:pPr>
            <a:r>
              <a:rPr lang="es-ES" sz="1400" b="1" dirty="0">
                <a:solidFill>
                  <a:schemeClr val="bg1"/>
                </a:solidFill>
                <a:latin typeface="Calibri" pitchFamily="34" charset="0"/>
              </a:rPr>
              <a:t>Seguro Colectivo de Vida / POL 220130565 </a:t>
            </a:r>
          </a:p>
        </p:txBody>
      </p:sp>
      <p:sp>
        <p:nvSpPr>
          <p:cNvPr id="10250" name="8 CuadroTexto"/>
          <p:cNvSpPr txBox="1">
            <a:spLocks noChangeArrowheads="1"/>
          </p:cNvSpPr>
          <p:nvPr/>
        </p:nvSpPr>
        <p:spPr bwMode="auto">
          <a:xfrm>
            <a:off x="305495" y="4546839"/>
            <a:ext cx="8748972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s-ES" altLang="es-CL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Cada Titular, deberá llenar el formulario de “</a:t>
            </a:r>
            <a:r>
              <a:rPr lang="es-ES" altLang="es-CL" sz="1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Designación de Beneficiarios</a:t>
            </a:r>
            <a:r>
              <a:rPr lang="es-ES" altLang="es-CL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de puño y letra, indicando el (los) nombre (s) y porcentaje (s) que asigna.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s-ES" altLang="es-CL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original debe ser entregado al Servicio de Bienestar y subir a la web.</a:t>
            </a:r>
          </a:p>
        </p:txBody>
      </p:sp>
      <p:pic>
        <p:nvPicPr>
          <p:cNvPr id="10252" name="Imagen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333" b="39841"/>
          <a:stretch>
            <a:fillRect/>
          </a:stretch>
        </p:blipFill>
        <p:spPr bwMode="auto">
          <a:xfrm>
            <a:off x="161479" y="5478237"/>
            <a:ext cx="16652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upo 4"/>
          <p:cNvGrpSpPr/>
          <p:nvPr/>
        </p:nvGrpSpPr>
        <p:grpSpPr>
          <a:xfrm>
            <a:off x="1985892" y="1643917"/>
            <a:ext cx="5388177" cy="2899499"/>
            <a:chOff x="1457621" y="1636505"/>
            <a:chExt cx="5388177" cy="2899499"/>
          </a:xfrm>
        </p:grpSpPr>
        <p:pic>
          <p:nvPicPr>
            <p:cNvPr id="10244" name="Picture 1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2656"/>
            <a:stretch>
              <a:fillRect/>
            </a:stretch>
          </p:blipFill>
          <p:spPr bwMode="auto">
            <a:xfrm>
              <a:off x="1925396" y="2038564"/>
              <a:ext cx="4452629" cy="2371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10 Rectángulo redondeado"/>
            <p:cNvSpPr/>
            <p:nvPr/>
          </p:nvSpPr>
          <p:spPr>
            <a:xfrm>
              <a:off x="1457621" y="1636505"/>
              <a:ext cx="5388177" cy="2899499"/>
            </a:xfrm>
            <a:prstGeom prst="roundRect">
              <a:avLst>
                <a:gd name="adj" fmla="val 7129"/>
              </a:avLst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CL" sz="1800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2" name="CuadroTexto 1"/>
            <p:cNvSpPr txBox="1"/>
            <p:nvPr/>
          </p:nvSpPr>
          <p:spPr>
            <a:xfrm>
              <a:off x="2321719" y="1670415"/>
              <a:ext cx="43542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s-CL" sz="1800" dirty="0">
                  <a:solidFill>
                    <a:schemeClr val="bg1"/>
                  </a:solidFill>
                </a:rPr>
                <a:t>Designación de beneficiarios</a:t>
              </a:r>
            </a:p>
          </p:txBody>
        </p:sp>
      </p:grpSp>
    </p:spTree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"/>
          <p:cNvSpPr/>
          <p:nvPr/>
        </p:nvSpPr>
        <p:spPr>
          <a:xfrm>
            <a:off x="15925" y="2044712"/>
            <a:ext cx="925195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s-ES" altLang="es-CL" sz="5400" b="1" dirty="0">
                <a:solidFill>
                  <a:schemeClr val="bg1"/>
                </a:solidFill>
                <a:latin typeface="+mj-lt"/>
              </a:rPr>
              <a:t>Seguro Complementario de </a:t>
            </a:r>
          </a:p>
          <a:p>
            <a:pPr algn="ctr" eaLnBrk="1" hangingPunct="1">
              <a:defRPr/>
            </a:pPr>
            <a:r>
              <a:rPr lang="es-ES" altLang="es-CL" sz="5400" b="1" dirty="0">
                <a:solidFill>
                  <a:schemeClr val="bg1"/>
                </a:solidFill>
                <a:latin typeface="+mj-lt"/>
              </a:rPr>
              <a:t>Salud y Catastrófico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479" y="5386347"/>
            <a:ext cx="1731414" cy="4877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4"/>
          <p:cNvSpPr/>
          <p:nvPr/>
        </p:nvSpPr>
        <p:spPr>
          <a:xfrm>
            <a:off x="0" y="295854"/>
            <a:ext cx="9251950" cy="6191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_tradnl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24" name="10 Rectángulo redondeado"/>
          <p:cNvSpPr/>
          <p:nvPr/>
        </p:nvSpPr>
        <p:spPr>
          <a:xfrm>
            <a:off x="2090738" y="3844912"/>
            <a:ext cx="5002212" cy="319560"/>
          </a:xfrm>
          <a:prstGeom prst="roundRect">
            <a:avLst>
              <a:gd name="adj" fmla="val 7129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CL" sz="1800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16" name="4 CuadroTexto"/>
          <p:cNvSpPr txBox="1">
            <a:spLocks noChangeArrowheads="1"/>
          </p:cNvSpPr>
          <p:nvPr/>
        </p:nvSpPr>
        <p:spPr bwMode="auto">
          <a:xfrm>
            <a:off x="-34131" y="-27335"/>
            <a:ext cx="9251950" cy="308833"/>
          </a:xfrm>
          <a:prstGeom prst="rect">
            <a:avLst/>
          </a:prstGeom>
          <a:noFill/>
          <a:ln>
            <a:noFill/>
          </a:ln>
        </p:spPr>
        <p:txBody>
          <a:bodyPr lIns="92486" tIns="46243" rIns="92486" bIns="46243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s-ES" altLang="es-CL" sz="1400" b="1" dirty="0">
                <a:solidFill>
                  <a:schemeClr val="bg1"/>
                </a:solidFill>
              </a:rPr>
              <a:t>Seguro Complementario de Salud y Catastrófico / POL 320220141</a:t>
            </a:r>
          </a:p>
        </p:txBody>
      </p:sp>
      <p:sp>
        <p:nvSpPr>
          <p:cNvPr id="16393" name="22 Rectángulo"/>
          <p:cNvSpPr>
            <a:spLocks noChangeArrowheads="1"/>
          </p:cNvSpPr>
          <p:nvPr/>
        </p:nvSpPr>
        <p:spPr bwMode="auto">
          <a:xfrm>
            <a:off x="2213707" y="3758816"/>
            <a:ext cx="135485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altLang="es-CL" sz="2000" b="1" dirty="0">
                <a:solidFill>
                  <a:schemeClr val="bg1"/>
                </a:solidFill>
              </a:rPr>
              <a:t>Deducibles</a:t>
            </a:r>
            <a:endParaRPr lang="es-CL" altLang="es-ES_tradnl" sz="20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16401" name="Imagen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333" b="39841"/>
          <a:stretch>
            <a:fillRect/>
          </a:stretch>
        </p:blipFill>
        <p:spPr bwMode="auto">
          <a:xfrm>
            <a:off x="161925" y="5392738"/>
            <a:ext cx="16652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147" y="1665716"/>
            <a:ext cx="8527728" cy="1930824"/>
          </a:xfrm>
          <a:prstGeom prst="rect">
            <a:avLst/>
          </a:prstGeom>
        </p:spPr>
      </p:pic>
      <p:sp>
        <p:nvSpPr>
          <p:cNvPr id="27658" name="9 Rectángulo"/>
          <p:cNvSpPr>
            <a:spLocks noChangeArrowheads="1"/>
          </p:cNvSpPr>
          <p:nvPr/>
        </p:nvSpPr>
        <p:spPr bwMode="auto">
          <a:xfrm>
            <a:off x="449511" y="1828688"/>
            <a:ext cx="8677773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marL="342900" indent="-180000" algn="just" eaLnBrk="1" hangingPunct="1">
              <a:spcBef>
                <a:spcPts val="0"/>
              </a:spcBef>
              <a:defRPr/>
            </a:pPr>
            <a:r>
              <a:rPr lang="es-ES" altLang="es-CL" sz="2000" b="1" dirty="0">
                <a:solidFill>
                  <a:schemeClr val="bg1"/>
                </a:solidFill>
                <a:ea typeface="ＭＳ Ｐゴシック" charset="-128"/>
              </a:rPr>
              <a:t>Cubre todas las enfermedades Preexistentes.</a:t>
            </a:r>
          </a:p>
          <a:p>
            <a:pPr marL="342900" indent="-180000" algn="just" eaLnBrk="1" hangingPunct="1">
              <a:spcBef>
                <a:spcPts val="0"/>
              </a:spcBef>
              <a:defRPr/>
            </a:pPr>
            <a:r>
              <a:rPr lang="es-ES" altLang="es-CL" sz="2000" b="1" dirty="0">
                <a:solidFill>
                  <a:schemeClr val="bg1"/>
                </a:solidFill>
                <a:ea typeface="ＭＳ Ｐゴシック" charset="-128"/>
              </a:rPr>
              <a:t>Sin límite de edad.</a:t>
            </a:r>
          </a:p>
          <a:p>
            <a:pPr marL="342900" indent="-180000" algn="just" eaLnBrk="1" hangingPunct="1">
              <a:spcBef>
                <a:spcPts val="0"/>
              </a:spcBef>
              <a:defRPr/>
            </a:pPr>
            <a:r>
              <a:rPr lang="es-ES" altLang="es-CL" sz="2000" b="1" dirty="0">
                <a:solidFill>
                  <a:schemeClr val="bg1"/>
                </a:solidFill>
                <a:ea typeface="ＭＳ Ｐゴシック" charset="-128"/>
              </a:rPr>
              <a:t>Cubre al titular y sus cargas legales.</a:t>
            </a:r>
          </a:p>
          <a:p>
            <a:pPr marL="342900" indent="-180000" algn="just" eaLnBrk="1" hangingPunct="1">
              <a:spcBef>
                <a:spcPts val="0"/>
              </a:spcBef>
              <a:defRPr/>
            </a:pPr>
            <a:r>
              <a:rPr lang="es-ES" altLang="es-CL" sz="2000" b="1" dirty="0">
                <a:solidFill>
                  <a:schemeClr val="bg1"/>
                </a:solidFill>
                <a:ea typeface="ＭＳ Ｐゴシック" charset="-128"/>
              </a:rPr>
              <a:t>Cobertura por persona de 400 UF Anual.</a:t>
            </a:r>
          </a:p>
          <a:p>
            <a:pPr marL="342900" indent="-180000" algn="just" eaLnBrk="1" hangingPunct="1">
              <a:spcBef>
                <a:spcPts val="0"/>
              </a:spcBef>
              <a:defRPr/>
            </a:pPr>
            <a:r>
              <a:rPr lang="es-ES" altLang="es-CL" sz="2000" b="1" dirty="0">
                <a:solidFill>
                  <a:schemeClr val="bg1"/>
                </a:solidFill>
                <a:ea typeface="ＭＳ Ｐゴシック" charset="-128"/>
              </a:rPr>
              <a:t>Monto anual del Seguro Catastrófico: 2.000 UF por grupo familiar asegurado.</a:t>
            </a:r>
          </a:p>
        </p:txBody>
      </p:sp>
      <p:sp>
        <p:nvSpPr>
          <p:cNvPr id="2" name="Rectángulo redondeado 1"/>
          <p:cNvSpPr/>
          <p:nvPr/>
        </p:nvSpPr>
        <p:spPr>
          <a:xfrm>
            <a:off x="576432" y="1851300"/>
            <a:ext cx="8534567" cy="1764196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0739" y="4156153"/>
            <a:ext cx="5002211" cy="1246355"/>
          </a:xfrm>
          <a:prstGeom prst="rect">
            <a:avLst/>
          </a:prstGeom>
        </p:spPr>
      </p:pic>
      <p:sp>
        <p:nvSpPr>
          <p:cNvPr id="15" name="10 Rectángulo redondeado"/>
          <p:cNvSpPr/>
          <p:nvPr/>
        </p:nvSpPr>
        <p:spPr>
          <a:xfrm>
            <a:off x="2090738" y="3844912"/>
            <a:ext cx="5002212" cy="1560369"/>
          </a:xfrm>
          <a:prstGeom prst="roundRect">
            <a:avLst>
              <a:gd name="adj" fmla="val 7129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CL" sz="1800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27657" name="9 CuadroTexto"/>
          <p:cNvSpPr txBox="1">
            <a:spLocks noChangeArrowheads="1"/>
          </p:cNvSpPr>
          <p:nvPr/>
        </p:nvSpPr>
        <p:spPr bwMode="auto">
          <a:xfrm>
            <a:off x="2307431" y="4204385"/>
            <a:ext cx="463708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1778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indent="17780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es-ES" altLang="es-CL" sz="1800" b="1" dirty="0">
                <a:solidFill>
                  <a:schemeClr val="bg1"/>
                </a:solidFill>
                <a:ea typeface="ＭＳ Ｐゴシック" charset="-128"/>
              </a:rPr>
              <a:t> Titular solo:			0.5 UF </a:t>
            </a:r>
          </a:p>
          <a:p>
            <a:pPr marL="0" lvl="1" eaLnBrk="1" hangingPunct="1">
              <a:spcBef>
                <a:spcPct val="0"/>
              </a:spcBef>
              <a:buFont typeface="Arial" charset="0"/>
              <a:buChar char="•"/>
              <a:defRPr/>
            </a:pPr>
            <a:r>
              <a:rPr lang="es-ES" altLang="es-CL" sz="1800" b="1" dirty="0">
                <a:solidFill>
                  <a:schemeClr val="bg1"/>
                </a:solidFill>
                <a:ea typeface="ＭＳ Ｐゴシック" charset="-128"/>
              </a:rPr>
              <a:t> Titular con una carga:		1.0 UF</a:t>
            </a:r>
          </a:p>
          <a:p>
            <a:pPr marL="0" lvl="1" eaLnBrk="1" hangingPunct="1">
              <a:spcBef>
                <a:spcPct val="0"/>
              </a:spcBef>
              <a:buFont typeface="Arial" charset="0"/>
              <a:buChar char="•"/>
              <a:defRPr/>
            </a:pPr>
            <a:r>
              <a:rPr lang="es-ES" altLang="es-CL" sz="1800" b="1" dirty="0">
                <a:solidFill>
                  <a:schemeClr val="bg1"/>
                </a:solidFill>
                <a:ea typeface="ＭＳ Ｐゴシック" charset="-128"/>
              </a:rPr>
              <a:t> Titular con dos o más cargas:	1.4 UF</a:t>
            </a:r>
          </a:p>
          <a:p>
            <a:pPr marL="0" lvl="1" eaLnBrk="1" hangingPunct="1">
              <a:spcBef>
                <a:spcPct val="0"/>
              </a:spcBef>
              <a:buFont typeface="Arial" charset="0"/>
              <a:buChar char="•"/>
              <a:defRPr/>
            </a:pPr>
            <a:r>
              <a:rPr lang="es-ES" altLang="es-CL" sz="1800" b="1" dirty="0">
                <a:solidFill>
                  <a:schemeClr val="bg1"/>
                </a:solidFill>
                <a:ea typeface="ＭＳ Ｐゴシック" charset="-128"/>
              </a:rPr>
              <a:t> Catastrófico:			25  UF</a:t>
            </a:r>
          </a:p>
        </p:txBody>
      </p:sp>
    </p:spTree>
  </p:cSld>
  <p:clrMapOvr>
    <a:masterClrMapping/>
  </p:clrMapOvr>
  <p:transition spd="slow"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4"/>
          <p:cNvSpPr/>
          <p:nvPr/>
        </p:nvSpPr>
        <p:spPr>
          <a:xfrm>
            <a:off x="-4517" y="281295"/>
            <a:ext cx="9251950" cy="6191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_tradnl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6" name="4 CuadroTexto"/>
          <p:cNvSpPr txBox="1">
            <a:spLocks noChangeArrowheads="1"/>
          </p:cNvSpPr>
          <p:nvPr/>
        </p:nvSpPr>
        <p:spPr bwMode="auto">
          <a:xfrm>
            <a:off x="-4517" y="-42854"/>
            <a:ext cx="9251950" cy="308833"/>
          </a:xfrm>
          <a:prstGeom prst="rect">
            <a:avLst/>
          </a:prstGeom>
          <a:noFill/>
          <a:ln>
            <a:noFill/>
          </a:ln>
        </p:spPr>
        <p:txBody>
          <a:bodyPr lIns="92486" tIns="46243" rIns="92486" bIns="46243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s-ES" altLang="es-CL" sz="1400" b="1" dirty="0">
                <a:solidFill>
                  <a:schemeClr val="bg1"/>
                </a:solidFill>
              </a:rPr>
              <a:t>Seguro Complementario de Salud y Catastrófico / POL 320220141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106" y="356364"/>
            <a:ext cx="9254056" cy="5531103"/>
          </a:xfrm>
          <a:prstGeom prst="rect">
            <a:avLst/>
          </a:prstGeom>
        </p:spPr>
      </p:pic>
      <p:sp>
        <p:nvSpPr>
          <p:cNvPr id="328" name="4 CuadroTexto"/>
          <p:cNvSpPr txBox="1">
            <a:spLocks noChangeArrowheads="1"/>
          </p:cNvSpPr>
          <p:nvPr/>
        </p:nvSpPr>
        <p:spPr bwMode="auto">
          <a:xfrm>
            <a:off x="1" y="1036789"/>
            <a:ext cx="9251949" cy="462721"/>
          </a:xfrm>
          <a:prstGeom prst="rect">
            <a:avLst/>
          </a:prstGeom>
          <a:noFill/>
          <a:ln>
            <a:noFill/>
          </a:ln>
        </p:spPr>
        <p:txBody>
          <a:bodyPr wrap="square" lIns="92486" tIns="46243" rIns="92486" bIns="46243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charset="0"/>
              <a:buNone/>
              <a:defRPr/>
            </a:pPr>
            <a:r>
              <a:rPr lang="es-ES" sz="2400" b="1" dirty="0">
                <a:solidFill>
                  <a:schemeClr val="bg1"/>
                </a:solidFill>
                <a:latin typeface="Calibri" pitchFamily="34" charset="0"/>
              </a:rPr>
              <a:t>Cuadro de Beneficios de Salud / Ambulatorio</a:t>
            </a:r>
          </a:p>
        </p:txBody>
      </p:sp>
      <p:graphicFrame>
        <p:nvGraphicFramePr>
          <p:cNvPr id="9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6485078"/>
              </p:ext>
            </p:extLst>
          </p:nvPr>
        </p:nvGraphicFramePr>
        <p:xfrm>
          <a:off x="392525" y="1592466"/>
          <a:ext cx="8496944" cy="3805170"/>
        </p:xfrm>
        <a:graphic>
          <a:graphicData uri="http://schemas.openxmlformats.org/drawingml/2006/table">
            <a:tbl>
              <a:tblPr/>
              <a:tblGrid>
                <a:gridCol w="44214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94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8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86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459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8429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8317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altLang="es-ES_tradnl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COBERTURAS SALUD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altLang="es-ES_tradnl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% BONO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altLang="es-ES_tradnl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% VÍA REEMBOLSO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altLang="es-ES_tradnl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Boleta/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altLang="es-ES_tradnl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Factura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altLang="es-ES_tradnl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TOPE POR EVENTO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altLang="es-ES_tradnl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TOPE ANUAL UF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59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4022">
                <a:tc gridSpan="6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altLang="es-ES_tradnl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GASTOS AMBULATORIOS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402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altLang="es-ES_tradnl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Consultas Médicas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altLang="es-ES_tradnl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70%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altLang="es-ES_tradnl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50%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altLang="es-ES_tradnl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25%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altLang="es-ES_tradnl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UF 0,5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altLang="es-ES_tradnl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UF 10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643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altLang="es-ES_tradnl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Exámenes y Procedimientos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altLang="es-ES_tradnl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60%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altLang="es-ES_tradnl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40%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altLang="es-ES_tradnl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20%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altLang="es-ES_tradnl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SIN TOPE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altLang="es-ES_tradnl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UF 15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643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altLang="es-ES_tradnl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Cirugía Ambulatoria (incluye Cirugía Laser con Dioptrías igual o superior a 5)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altLang="es-ES_tradnl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60%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altLang="es-ES_tradnl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60%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altLang="es-ES_tradnl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30%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altLang="es-ES_tradnl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SIN TOPE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altLang="es-ES_tradnl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UF 40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402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altLang="es-ES_tradnl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Medicamentos Ambulatorios Genéricos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altLang="es-ES_tradnl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80%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altLang="es-ES_tradnl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80%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altLang="es-ES_tradnl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80%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altLang="es-ES_tradnl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UF 15 POR PERSONA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402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altLang="es-ES_tradnl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Medicamentos Ambulatorios  de Marca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altLang="es-ES_tradnl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40%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altLang="es-ES_tradnl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40%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altLang="es-ES_tradnl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40%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4022">
                <a:tc gridSpan="6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altLang="es-ES_tradnl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PSIQUIATRÍA Y/O PSICOLOGÍA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402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altLang="es-ES_tradnl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Consulta Psiquiátrica y/o Psicológica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altLang="es-ES_tradnl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50%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altLang="es-ES_tradnl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50%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altLang="es-ES_tradnl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25%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altLang="es-ES_tradnl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UF 0,5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altLang="es-ES_tradnl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UF 10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402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altLang="es-ES_tradnl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Hospitalización Psiquiátrica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altLang="es-ES_tradnl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50%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altLang="es-ES_tradnl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50%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altLang="es-ES_tradnl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25%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ES_tradnl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altLang="es-ES_tradnl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UF 15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4022">
                <a:tc gridSpan="6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altLang="es-ES_tradnl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OTROS GASTOS AMBULATORIOS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643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altLang="es-ES_tradnl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Óptica (incluye marcos, cristales y lentes de contactos)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altLang="es-ES_tradnl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70%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altLang="es-ES_tradnl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70%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altLang="es-ES_tradnl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35%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altLang="es-ES_tradnl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UF 3 ANUAL POR PERSONA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2643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altLang="es-ES_tradnl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Prótesis y Órtesis (incluye audífonos y silla de ruedas)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altLang="es-ES_tradnl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70%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altLang="es-ES_tradnl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70%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altLang="es-ES_tradnl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35%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altLang="es-ES_tradnl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UF 15 ANUAL POR PERSONA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pic>
        <p:nvPicPr>
          <p:cNvPr id="7" name="Imagen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333" b="39841"/>
          <a:stretch>
            <a:fillRect/>
          </a:stretch>
        </p:blipFill>
        <p:spPr bwMode="auto">
          <a:xfrm>
            <a:off x="161479" y="5490592"/>
            <a:ext cx="16652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7617" y="358484"/>
            <a:ext cx="9238912" cy="600503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4"/>
          <p:cNvSpPr/>
          <p:nvPr/>
        </p:nvSpPr>
        <p:spPr>
          <a:xfrm>
            <a:off x="-4517" y="281295"/>
            <a:ext cx="9251950" cy="6191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_tradnl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6" name="4 CuadroTexto"/>
          <p:cNvSpPr txBox="1">
            <a:spLocks noChangeArrowheads="1"/>
          </p:cNvSpPr>
          <p:nvPr/>
        </p:nvSpPr>
        <p:spPr bwMode="auto">
          <a:xfrm>
            <a:off x="-4517" y="-42854"/>
            <a:ext cx="9251950" cy="308833"/>
          </a:xfrm>
          <a:prstGeom prst="rect">
            <a:avLst/>
          </a:prstGeom>
          <a:noFill/>
          <a:ln>
            <a:noFill/>
          </a:ln>
        </p:spPr>
        <p:txBody>
          <a:bodyPr lIns="92486" tIns="46243" rIns="92486" bIns="46243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s-ES" altLang="es-CL" sz="1400" b="1" dirty="0">
                <a:solidFill>
                  <a:schemeClr val="bg1"/>
                </a:solidFill>
              </a:rPr>
              <a:t>Seguro Complementario de Salud y Catastrófico / POL 320220141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617" y="356759"/>
            <a:ext cx="9254056" cy="5531103"/>
          </a:xfrm>
          <a:prstGeom prst="rect">
            <a:avLst/>
          </a:prstGeom>
        </p:spPr>
      </p:pic>
      <p:graphicFrame>
        <p:nvGraphicFramePr>
          <p:cNvPr id="9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508404"/>
              </p:ext>
            </p:extLst>
          </p:nvPr>
        </p:nvGraphicFramePr>
        <p:xfrm>
          <a:off x="363367" y="1545249"/>
          <a:ext cx="8496944" cy="3779650"/>
        </p:xfrm>
        <a:graphic>
          <a:graphicData uri="http://schemas.openxmlformats.org/drawingml/2006/table">
            <a:tbl>
              <a:tblPr/>
              <a:tblGrid>
                <a:gridCol w="44214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94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8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86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459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8429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8317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altLang="es-ES_tradnl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COBERTURAS SALUD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altLang="es-ES_tradnl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% BONO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altLang="es-ES_tradnl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% VÍA REEMBOLSO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altLang="es-ES_tradnl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Boleta/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altLang="es-ES_tradnl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Factura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altLang="es-ES_tradnl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TOPE POR EVENTO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altLang="es-ES_tradnl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TOPE ANUAL UF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59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4022">
                <a:tc gridSpan="6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altLang="es-ES_tradnl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GASTOS HOSPITALARIOS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0402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altLang="es-ES_tradnl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Día Cama hasta 30 días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altLang="es-ES_tradnl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80%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altLang="es-ES_tradnl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80%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altLang="es-ES_tradnl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40%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altLang="es-ES_tradnl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UF 5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altLang="es-ES_tradnl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30 DÍAS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0402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altLang="es-ES_tradnl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Día Cama exceso 30 días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altLang="es-ES_tradnl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70%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altLang="es-ES_tradnl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70%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altLang="es-ES_tradnl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35%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altLang="es-ES_tradnl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UF 4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altLang="es-ES_tradnl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SIN TOPE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4488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altLang="es-ES_tradnl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Servicios Hospitalarios y Honorarios Médicos Quirúrgicos (Derecho a Pabellón – Cirugía Dental por Accidente –Ambulancia Terrestre, Servicio de Enfermería. Medicamentos e Insumos.)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altLang="es-ES_tradnl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50%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altLang="es-ES_tradnl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50%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altLang="es-ES_tradnl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25%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CL" altLang="es-ES_tradnl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CL" altLang="es-ES_tradnl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altLang="es-ES_tradnl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SIN TOPE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altLang="es-ES_tradnl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SIN TOPE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04022">
                <a:tc gridSpan="6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altLang="es-ES_tradnl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MATERNIDAD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0402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altLang="es-ES_tradnl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Parto Normal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altLang="es-ES_tradnl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50%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altLang="es-ES_tradnl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50%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altLang="es-ES_tradnl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25%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ES_tradnl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altLang="es-ES_tradnl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UF15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0402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altLang="es-ES_tradnl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Cesárea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altLang="es-ES_tradnl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50%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altLang="es-ES_tradnl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50%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altLang="es-ES_tradnl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25%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ES_tradnl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altLang="es-ES_tradnl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UF20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0402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altLang="es-ES_tradnl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Aborto no provocado y/o bajo las 3 causales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altLang="es-ES_tradnl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50%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altLang="es-ES_tradnl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50%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altLang="es-ES_tradnl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25%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ES_tradnl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altLang="es-ES_tradnl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UF10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04022">
                <a:tc gridSpan="6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altLang="es-ES_tradnl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SIN COBERTURA – NO CODIFICADOS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0402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altLang="es-ES_tradnl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GASTOS NO CODIFICADOS POR ISAPRE O FONASA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altLang="es-ES_tradnl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50%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altLang="es-ES_tradnl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50%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ES_tradnl" sz="10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ES_tradnl" sz="10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altLang="es-ES_tradnl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UF 15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04022">
                <a:tc gridSpan="6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altLang="es-ES_tradnl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GASTOS SIN BONIFICACIÓN ISAPRE O FONASA SERÁN  CANCELADOS AL 50% DEL ÍTEM RESPECTIVO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204022">
                <a:tc grid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altLang="es-ES_tradnl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MONTO MÁXIMO A REEMBOLSAR AL AÑO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A6A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altLang="es-ES_tradnl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UF 400 POR PERSONA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A6A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</a:tbl>
          </a:graphicData>
        </a:graphic>
      </p:graphicFrame>
      <p:pic>
        <p:nvPicPr>
          <p:cNvPr id="7" name="Imagen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333" b="39841"/>
          <a:stretch>
            <a:fillRect/>
          </a:stretch>
        </p:blipFill>
        <p:spPr bwMode="auto">
          <a:xfrm>
            <a:off x="161479" y="5477435"/>
            <a:ext cx="16652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7617" y="358484"/>
            <a:ext cx="9238912" cy="600503"/>
          </a:xfrm>
          <a:prstGeom prst="rect">
            <a:avLst/>
          </a:prstGeom>
        </p:spPr>
      </p:pic>
      <p:sp>
        <p:nvSpPr>
          <p:cNvPr id="328" name="4 CuadroTexto"/>
          <p:cNvSpPr txBox="1">
            <a:spLocks noChangeArrowheads="1"/>
          </p:cNvSpPr>
          <p:nvPr/>
        </p:nvSpPr>
        <p:spPr bwMode="auto">
          <a:xfrm>
            <a:off x="-30107" y="1068976"/>
            <a:ext cx="9251949" cy="462721"/>
          </a:xfrm>
          <a:prstGeom prst="rect">
            <a:avLst/>
          </a:prstGeom>
          <a:noFill/>
          <a:ln>
            <a:noFill/>
          </a:ln>
        </p:spPr>
        <p:txBody>
          <a:bodyPr wrap="square" lIns="92486" tIns="46243" rIns="92486" bIns="46243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charset="0"/>
              <a:buNone/>
              <a:defRPr/>
            </a:pPr>
            <a:r>
              <a:rPr lang="es-ES" sz="2400" b="1" dirty="0">
                <a:solidFill>
                  <a:schemeClr val="bg1"/>
                </a:solidFill>
                <a:latin typeface="Calibri" pitchFamily="34" charset="0"/>
              </a:rPr>
              <a:t>Cuadro de Beneficios de Salud /Hospitalario</a:t>
            </a:r>
          </a:p>
        </p:txBody>
      </p:sp>
    </p:spTree>
    <p:extLst>
      <p:ext uri="{BB962C8B-B14F-4D97-AF65-F5344CB8AC3E}">
        <p14:creationId xmlns:p14="http://schemas.microsoft.com/office/powerpoint/2010/main" val="3714346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4"/>
          <p:cNvSpPr/>
          <p:nvPr/>
        </p:nvSpPr>
        <p:spPr>
          <a:xfrm>
            <a:off x="-14150" y="327527"/>
            <a:ext cx="9251950" cy="6191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_tradnl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218" name="4 CuadroTexto"/>
          <p:cNvSpPr txBox="1">
            <a:spLocks noChangeArrowheads="1"/>
          </p:cNvSpPr>
          <p:nvPr/>
        </p:nvSpPr>
        <p:spPr bwMode="auto">
          <a:xfrm>
            <a:off x="-4517" y="-42854"/>
            <a:ext cx="9251950" cy="308833"/>
          </a:xfrm>
          <a:prstGeom prst="rect">
            <a:avLst/>
          </a:prstGeom>
          <a:noFill/>
          <a:ln>
            <a:noFill/>
          </a:ln>
        </p:spPr>
        <p:txBody>
          <a:bodyPr lIns="92486" tIns="46243" rIns="92486" bIns="46243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s-ES" altLang="es-CL" sz="1400" b="1" dirty="0">
                <a:solidFill>
                  <a:schemeClr val="bg1"/>
                </a:solidFill>
              </a:rPr>
              <a:t>Seguro Complementario de Salud y Catastrófico / POL 320220141</a:t>
            </a:r>
          </a:p>
        </p:txBody>
      </p:sp>
      <p:pic>
        <p:nvPicPr>
          <p:cNvPr id="20489" name="Imagen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333" b="39841"/>
          <a:stretch>
            <a:fillRect/>
          </a:stretch>
        </p:blipFill>
        <p:spPr bwMode="auto">
          <a:xfrm>
            <a:off x="161479" y="5492750"/>
            <a:ext cx="16652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21" y="358485"/>
            <a:ext cx="9238912" cy="786128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793" y="1071312"/>
            <a:ext cx="9220007" cy="1579064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4229931" y="974116"/>
            <a:ext cx="4104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>
                <a:solidFill>
                  <a:schemeClr val="bg1"/>
                </a:solidFill>
                <a:latin typeface="+mn-lt"/>
              </a:rPr>
              <a:t>Cobertura Catastrófico</a:t>
            </a:r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3866" y="1832890"/>
            <a:ext cx="5598083" cy="3778651"/>
          </a:xfrm>
          <a:prstGeom prst="rect">
            <a:avLst/>
          </a:prstGeom>
        </p:spPr>
      </p:pic>
      <p:graphicFrame>
        <p:nvGraphicFramePr>
          <p:cNvPr id="12" name="Tab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40203"/>
              </p:ext>
            </p:extLst>
          </p:nvPr>
        </p:nvGraphicFramePr>
        <p:xfrm>
          <a:off x="3653867" y="1478586"/>
          <a:ext cx="4428491" cy="417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78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6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69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5467">
                <a:tc>
                  <a:txBody>
                    <a:bodyPr/>
                    <a:lstStyle/>
                    <a:p>
                      <a:r>
                        <a:rPr lang="es-CL" sz="700" dirty="0">
                          <a:solidFill>
                            <a:schemeClr val="bg1"/>
                          </a:solidFill>
                        </a:rPr>
                        <a:t>COBERTURA</a:t>
                      </a:r>
                      <a:r>
                        <a:rPr lang="es-CL" sz="700" baseline="0" dirty="0">
                          <a:solidFill>
                            <a:schemeClr val="bg1"/>
                          </a:solidFill>
                        </a:rPr>
                        <a:t> CATASTRÓFICO</a:t>
                      </a:r>
                      <a:endParaRPr lang="es-CL" sz="700" dirty="0">
                        <a:solidFill>
                          <a:schemeClr val="bg1"/>
                        </a:solidFill>
                      </a:endParaRPr>
                    </a:p>
                    <a:p>
                      <a:endParaRPr lang="es-CL" sz="7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sz="700" dirty="0">
                          <a:solidFill>
                            <a:schemeClr val="bg1"/>
                          </a:solidFill>
                        </a:rPr>
                        <a:t>% Con</a:t>
                      </a:r>
                      <a:r>
                        <a:rPr lang="es-CL" sz="700" baseline="0" dirty="0">
                          <a:solidFill>
                            <a:schemeClr val="bg1"/>
                          </a:solidFill>
                        </a:rPr>
                        <a:t> Cobertura</a:t>
                      </a:r>
                    </a:p>
                    <a:p>
                      <a:r>
                        <a:rPr lang="es-CL" sz="700" baseline="0" dirty="0">
                          <a:solidFill>
                            <a:schemeClr val="bg1"/>
                          </a:solidFill>
                        </a:rPr>
                        <a:t>Isapre / Fonasa</a:t>
                      </a:r>
                      <a:endParaRPr lang="es-CL" sz="7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sz="700" dirty="0">
                          <a:solidFill>
                            <a:schemeClr val="bg1"/>
                          </a:solidFill>
                        </a:rPr>
                        <a:t>TOPE ANUAL UF</a:t>
                      </a:r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2053">
                <a:tc gridSpan="3">
                  <a:txBody>
                    <a:bodyPr/>
                    <a:lstStyle/>
                    <a:p>
                      <a:r>
                        <a:rPr lang="es-CL" sz="700" b="1" dirty="0">
                          <a:solidFill>
                            <a:srgbClr val="3F3B3F"/>
                          </a:solidFill>
                          <a:latin typeface="+mn-lt"/>
                        </a:rPr>
                        <a:t>GASTOS</a:t>
                      </a:r>
                      <a:r>
                        <a:rPr lang="es-CL" sz="700" b="1" baseline="0" dirty="0">
                          <a:solidFill>
                            <a:srgbClr val="3F3B3F"/>
                          </a:solidFill>
                          <a:latin typeface="+mn-lt"/>
                        </a:rPr>
                        <a:t> AMBULATORIOS</a:t>
                      </a:r>
                      <a:endParaRPr lang="es-CL" sz="700" b="1" dirty="0">
                        <a:solidFill>
                          <a:srgbClr val="3F3B3F"/>
                        </a:solidFill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2053">
                <a:tc>
                  <a:txBody>
                    <a:bodyPr/>
                    <a:lstStyle/>
                    <a:p>
                      <a:r>
                        <a:rPr lang="es-CL" sz="700" dirty="0">
                          <a:solidFill>
                            <a:schemeClr val="bg1"/>
                          </a:solidFill>
                        </a:rPr>
                        <a:t>Consultas Médicas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CL" sz="700" dirty="0">
                          <a:solidFill>
                            <a:schemeClr val="bg1"/>
                          </a:solidFill>
                        </a:rPr>
                        <a:t>100%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CL" sz="700" dirty="0">
                          <a:solidFill>
                            <a:schemeClr val="bg1"/>
                          </a:solidFill>
                        </a:rPr>
                        <a:t>Sin tope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2053">
                <a:tc>
                  <a:txBody>
                    <a:bodyPr/>
                    <a:lstStyle/>
                    <a:p>
                      <a:r>
                        <a:rPr lang="es-CL" sz="700" dirty="0">
                          <a:solidFill>
                            <a:schemeClr val="bg1"/>
                          </a:solidFill>
                        </a:rPr>
                        <a:t>Exámenes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CL" sz="700" dirty="0">
                          <a:solidFill>
                            <a:schemeClr val="bg1"/>
                          </a:solidFill>
                        </a:rPr>
                        <a:t>100%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CL" sz="700" dirty="0">
                          <a:solidFill>
                            <a:schemeClr val="bg1"/>
                          </a:solidFill>
                        </a:rPr>
                        <a:t>Sin tope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2053">
                <a:tc>
                  <a:txBody>
                    <a:bodyPr/>
                    <a:lstStyle/>
                    <a:p>
                      <a:r>
                        <a:rPr lang="es-CL" sz="700" dirty="0">
                          <a:solidFill>
                            <a:schemeClr val="bg1"/>
                          </a:solidFill>
                        </a:rPr>
                        <a:t>Medicamentos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CL" sz="700" dirty="0">
                          <a:solidFill>
                            <a:schemeClr val="bg1"/>
                          </a:solidFill>
                        </a:rPr>
                        <a:t>100%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CL" sz="700" dirty="0">
                          <a:solidFill>
                            <a:schemeClr val="bg1"/>
                          </a:solidFill>
                        </a:rPr>
                        <a:t>Sin tope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2053">
                <a:tc>
                  <a:txBody>
                    <a:bodyPr/>
                    <a:lstStyle/>
                    <a:p>
                      <a:r>
                        <a:rPr lang="es-CL" sz="700" dirty="0">
                          <a:solidFill>
                            <a:schemeClr val="bg1"/>
                          </a:solidFill>
                        </a:rPr>
                        <a:t>Drogas antineoplásicas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CL" sz="700" dirty="0">
                          <a:solidFill>
                            <a:schemeClr val="bg1"/>
                          </a:solidFill>
                        </a:rPr>
                        <a:t>100%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CL" sz="700" dirty="0">
                          <a:solidFill>
                            <a:schemeClr val="bg1"/>
                          </a:solidFill>
                        </a:rPr>
                        <a:t>Sin tope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2053">
                <a:tc>
                  <a:txBody>
                    <a:bodyPr/>
                    <a:lstStyle/>
                    <a:p>
                      <a:r>
                        <a:rPr lang="es-CL" sz="700" dirty="0">
                          <a:solidFill>
                            <a:schemeClr val="bg1"/>
                          </a:solidFill>
                        </a:rPr>
                        <a:t>Procedimientos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CL" sz="700" dirty="0">
                          <a:solidFill>
                            <a:schemeClr val="bg1"/>
                          </a:solidFill>
                        </a:rPr>
                        <a:t>100%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CL" sz="700" dirty="0">
                          <a:solidFill>
                            <a:schemeClr val="bg1"/>
                          </a:solidFill>
                        </a:rPr>
                        <a:t>Sin tope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2053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700" b="1" dirty="0">
                          <a:solidFill>
                            <a:srgbClr val="3F3B3F"/>
                          </a:solidFill>
                          <a:latin typeface="+mn-lt"/>
                        </a:rPr>
                        <a:t>GASTOS</a:t>
                      </a:r>
                      <a:r>
                        <a:rPr lang="es-CL" sz="700" b="1" baseline="0" dirty="0">
                          <a:solidFill>
                            <a:srgbClr val="3F3B3F"/>
                          </a:solidFill>
                          <a:latin typeface="+mn-lt"/>
                        </a:rPr>
                        <a:t> AMBULATORIOS</a:t>
                      </a:r>
                      <a:endParaRPr lang="es-CL" sz="7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2053">
                <a:tc>
                  <a:txBody>
                    <a:bodyPr/>
                    <a:lstStyle/>
                    <a:p>
                      <a:r>
                        <a:rPr lang="es-CL" sz="700" dirty="0">
                          <a:solidFill>
                            <a:schemeClr val="bg1"/>
                          </a:solidFill>
                        </a:rPr>
                        <a:t>Día Cama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CL" sz="700" dirty="0">
                          <a:solidFill>
                            <a:schemeClr val="bg1"/>
                          </a:solidFill>
                        </a:rPr>
                        <a:t>100%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CL" sz="700" dirty="0">
                          <a:solidFill>
                            <a:schemeClr val="bg1"/>
                          </a:solidFill>
                        </a:rPr>
                        <a:t>Sin tope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2053">
                <a:tc>
                  <a:txBody>
                    <a:bodyPr/>
                    <a:lstStyle/>
                    <a:p>
                      <a:r>
                        <a:rPr lang="es-CL" sz="700" dirty="0">
                          <a:solidFill>
                            <a:schemeClr val="bg1"/>
                          </a:solidFill>
                        </a:rPr>
                        <a:t>Día Cama UTI / Intermedio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CL" sz="700" dirty="0">
                          <a:solidFill>
                            <a:schemeClr val="bg1"/>
                          </a:solidFill>
                        </a:rPr>
                        <a:t>100%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CL" sz="700" dirty="0">
                          <a:solidFill>
                            <a:schemeClr val="bg1"/>
                          </a:solidFill>
                        </a:rPr>
                        <a:t>Sin tope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2053">
                <a:tc>
                  <a:txBody>
                    <a:bodyPr/>
                    <a:lstStyle/>
                    <a:p>
                      <a:r>
                        <a:rPr lang="es-CL" sz="700" dirty="0">
                          <a:solidFill>
                            <a:schemeClr val="bg1"/>
                          </a:solidFill>
                        </a:rPr>
                        <a:t>Honorarios Médicos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CL" sz="700" dirty="0">
                          <a:solidFill>
                            <a:schemeClr val="bg1"/>
                          </a:solidFill>
                        </a:rPr>
                        <a:t>100%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CL" sz="700" dirty="0">
                          <a:solidFill>
                            <a:schemeClr val="bg1"/>
                          </a:solidFill>
                        </a:rPr>
                        <a:t>Sin tope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2053">
                <a:tc>
                  <a:txBody>
                    <a:bodyPr/>
                    <a:lstStyle/>
                    <a:p>
                      <a:r>
                        <a:rPr lang="es-CL" sz="700" dirty="0">
                          <a:solidFill>
                            <a:schemeClr val="bg1"/>
                          </a:solidFill>
                        </a:rPr>
                        <a:t>Derecho a pabellón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CL" sz="700" dirty="0">
                          <a:solidFill>
                            <a:schemeClr val="bg1"/>
                          </a:solidFill>
                        </a:rPr>
                        <a:t>100%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CL" sz="700" dirty="0">
                          <a:solidFill>
                            <a:schemeClr val="bg1"/>
                          </a:solidFill>
                        </a:rPr>
                        <a:t>Sin tope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2053">
                <a:tc>
                  <a:txBody>
                    <a:bodyPr/>
                    <a:lstStyle/>
                    <a:p>
                      <a:r>
                        <a:rPr lang="es-CL" sz="700" dirty="0">
                          <a:solidFill>
                            <a:schemeClr val="bg1"/>
                          </a:solidFill>
                        </a:rPr>
                        <a:t>Cirugía dental por accidente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CL" sz="700" dirty="0">
                          <a:solidFill>
                            <a:schemeClr val="bg1"/>
                          </a:solidFill>
                        </a:rPr>
                        <a:t>100%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CL" sz="700" dirty="0">
                          <a:solidFill>
                            <a:schemeClr val="bg1"/>
                          </a:solidFill>
                        </a:rPr>
                        <a:t>Sin tope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2053">
                <a:tc>
                  <a:txBody>
                    <a:bodyPr/>
                    <a:lstStyle/>
                    <a:p>
                      <a:r>
                        <a:rPr lang="es-CL" sz="700" dirty="0">
                          <a:solidFill>
                            <a:schemeClr val="bg1"/>
                          </a:solidFill>
                        </a:rPr>
                        <a:t>Servicio de Ambulancia (50 kms)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CL" sz="700" dirty="0">
                          <a:solidFill>
                            <a:schemeClr val="bg1"/>
                          </a:solidFill>
                        </a:rPr>
                        <a:t>100%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CL" sz="700" dirty="0">
                          <a:solidFill>
                            <a:schemeClr val="bg1"/>
                          </a:solidFill>
                        </a:rPr>
                        <a:t>Sin tope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2053">
                <a:tc>
                  <a:txBody>
                    <a:bodyPr/>
                    <a:lstStyle/>
                    <a:p>
                      <a:r>
                        <a:rPr lang="es-CL" sz="700" dirty="0">
                          <a:solidFill>
                            <a:schemeClr val="bg1"/>
                          </a:solidFill>
                        </a:rPr>
                        <a:t>Medicamentos – Insumos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CL" sz="700" dirty="0">
                          <a:solidFill>
                            <a:schemeClr val="bg1"/>
                          </a:solidFill>
                        </a:rPr>
                        <a:t>100%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CL" sz="700" dirty="0">
                          <a:solidFill>
                            <a:schemeClr val="bg1"/>
                          </a:solidFill>
                        </a:rPr>
                        <a:t>Sin tope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2053">
                <a:tc>
                  <a:txBody>
                    <a:bodyPr/>
                    <a:lstStyle/>
                    <a:p>
                      <a:r>
                        <a:rPr lang="es-CL" sz="700" dirty="0">
                          <a:solidFill>
                            <a:schemeClr val="bg1"/>
                          </a:solidFill>
                        </a:rPr>
                        <a:t>Servicios de</a:t>
                      </a:r>
                      <a:r>
                        <a:rPr lang="es-CL" sz="700" baseline="0" dirty="0">
                          <a:solidFill>
                            <a:schemeClr val="bg1"/>
                          </a:solidFill>
                        </a:rPr>
                        <a:t> Enfermería</a:t>
                      </a:r>
                      <a:endParaRPr lang="es-CL" sz="7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CL" sz="700" dirty="0">
                          <a:solidFill>
                            <a:schemeClr val="bg1"/>
                          </a:solidFill>
                        </a:rPr>
                        <a:t>100%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CL" sz="700" dirty="0">
                          <a:solidFill>
                            <a:schemeClr val="bg1"/>
                          </a:solidFill>
                        </a:rPr>
                        <a:t>Sin tope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92053">
                <a:tc>
                  <a:txBody>
                    <a:bodyPr/>
                    <a:lstStyle/>
                    <a:p>
                      <a:r>
                        <a:rPr lang="es-CL" sz="700" dirty="0">
                          <a:solidFill>
                            <a:schemeClr val="bg1"/>
                          </a:solidFill>
                        </a:rPr>
                        <a:t>Servicios Hospitalarios (otros</a:t>
                      </a:r>
                      <a:r>
                        <a:rPr lang="es-CL" sz="700" baseline="0" dirty="0">
                          <a:solidFill>
                            <a:schemeClr val="bg1"/>
                          </a:solidFill>
                        </a:rPr>
                        <a:t> gastos)</a:t>
                      </a:r>
                      <a:endParaRPr lang="es-CL" sz="7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CL" sz="700" dirty="0">
                          <a:solidFill>
                            <a:schemeClr val="bg1"/>
                          </a:solidFill>
                        </a:rPr>
                        <a:t>100%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CL" sz="700" dirty="0">
                          <a:solidFill>
                            <a:schemeClr val="bg1"/>
                          </a:solidFill>
                        </a:rPr>
                        <a:t>Sin tope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92053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700" b="1" dirty="0">
                          <a:solidFill>
                            <a:srgbClr val="3F3B3F"/>
                          </a:solidFill>
                          <a:latin typeface="+mn-lt"/>
                        </a:rPr>
                        <a:t>GASTOS</a:t>
                      </a:r>
                      <a:r>
                        <a:rPr lang="es-CL" sz="700" b="1" baseline="0" dirty="0">
                          <a:solidFill>
                            <a:srgbClr val="3F3B3F"/>
                          </a:solidFill>
                          <a:latin typeface="+mn-lt"/>
                        </a:rPr>
                        <a:t> SIN BONIFICACIÓN ISAPRE O FONASA SERÁN CANCELADOS AL 50% DEL ITEM RESPECTIVO</a:t>
                      </a:r>
                      <a:endParaRPr lang="es-CL" sz="7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 sz="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92053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700" b="1" dirty="0">
                          <a:solidFill>
                            <a:srgbClr val="3F3B3F"/>
                          </a:solidFill>
                          <a:latin typeface="+mn-lt"/>
                        </a:rPr>
                        <a:t>DEDUCIBLE ANUAL</a:t>
                      </a:r>
                      <a:endParaRPr lang="es-CL" sz="7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700" b="1" kern="1200" dirty="0">
                          <a:solidFill>
                            <a:srgbClr val="3F3B3F"/>
                          </a:solidFill>
                          <a:latin typeface="+mn-lt"/>
                          <a:ea typeface="+mn-ea"/>
                          <a:cs typeface="+mn-cs"/>
                        </a:rPr>
                        <a:t>UF 25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95467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700" b="1" dirty="0">
                          <a:solidFill>
                            <a:srgbClr val="3F3B3F"/>
                          </a:solidFill>
                          <a:latin typeface="+mn-lt"/>
                        </a:rPr>
                        <a:t>MONTO ANUAL POR GRUPO</a:t>
                      </a:r>
                      <a:r>
                        <a:rPr lang="es-CL" sz="700" b="1" baseline="0" dirty="0">
                          <a:solidFill>
                            <a:srgbClr val="3F3B3F"/>
                          </a:solidFill>
                          <a:latin typeface="+mn-lt"/>
                        </a:rPr>
                        <a:t> FAMILIAR</a:t>
                      </a:r>
                      <a:endParaRPr lang="es-CL" sz="7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700" b="1" kern="1200" dirty="0">
                          <a:solidFill>
                            <a:srgbClr val="3F3B3F"/>
                          </a:solidFill>
                          <a:latin typeface="+mn-lt"/>
                          <a:ea typeface="+mn-ea"/>
                          <a:cs typeface="+mn-cs"/>
                        </a:rPr>
                        <a:t>UF 2000</a:t>
                      </a:r>
                    </a:p>
                    <a:p>
                      <a:endParaRPr lang="es-CL" sz="7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randomBar dir="vert"/>
  </p:transition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8865</TotalTime>
  <Words>1223</Words>
  <Application>Microsoft Office PowerPoint</Application>
  <PresentationFormat>Personalizado</PresentationFormat>
  <Paragraphs>241</Paragraphs>
  <Slides>15</Slides>
  <Notes>15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9" baseType="lpstr">
      <vt:lpstr>ＭＳ Ｐゴシック</vt:lpstr>
      <vt:lpstr>Arial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Casa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Patricia Duarte</dc:creator>
  <cp:lastModifiedBy>Marcela Cartes</cp:lastModifiedBy>
  <cp:revision>402</cp:revision>
  <dcterms:created xsi:type="dcterms:W3CDTF">2009-04-30T22:01:46Z</dcterms:created>
  <dcterms:modified xsi:type="dcterms:W3CDTF">2024-09-23T13:12:24Z</dcterms:modified>
</cp:coreProperties>
</file>